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310" showSpecialPlsOnTitleSld="0" saveSubsetFonts="1">
  <p:sldMasterIdLst>
    <p:sldMasterId id="2147483660" r:id="rId1"/>
  </p:sldMasterIdLst>
  <p:notesMasterIdLst>
    <p:notesMasterId r:id="rId25"/>
  </p:notesMasterIdLst>
  <p:sldIdLst>
    <p:sldId id="256" r:id="rId2"/>
    <p:sldId id="412" r:id="rId3"/>
    <p:sldId id="409" r:id="rId4"/>
    <p:sldId id="413" r:id="rId5"/>
    <p:sldId id="415" r:id="rId6"/>
    <p:sldId id="416" r:id="rId7"/>
    <p:sldId id="418" r:id="rId8"/>
    <p:sldId id="419" r:id="rId9"/>
    <p:sldId id="420" r:id="rId10"/>
    <p:sldId id="421" r:id="rId11"/>
    <p:sldId id="422" r:id="rId12"/>
    <p:sldId id="423" r:id="rId13"/>
    <p:sldId id="424" r:id="rId14"/>
    <p:sldId id="426" r:id="rId15"/>
    <p:sldId id="427" r:id="rId16"/>
    <p:sldId id="429" r:id="rId17"/>
    <p:sldId id="425" r:id="rId18"/>
    <p:sldId id="432" r:id="rId19"/>
    <p:sldId id="431" r:id="rId20"/>
    <p:sldId id="433" r:id="rId21"/>
    <p:sldId id="434" r:id="rId22"/>
    <p:sldId id="435" r:id="rId23"/>
    <p:sldId id="436" r:id="rId24"/>
  </p:sldIdLst>
  <p:sldSz cx="9144000" cy="6858000" type="screen4x3"/>
  <p:notesSz cx="7099300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6" autoAdjust="0"/>
    <p:restoredTop sz="94660"/>
  </p:normalViewPr>
  <p:slideViewPr>
    <p:cSldViewPr snapToGrid="0">
      <p:cViewPr>
        <p:scale>
          <a:sx n="100" d="100"/>
          <a:sy n="100" d="100"/>
        </p:scale>
        <p:origin x="1584" y="2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099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615" y="1"/>
            <a:ext cx="3076098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B8D290-A0C9-4084-A394-02D74892F66A}" type="datetimeFigureOut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279525"/>
            <a:ext cx="4605338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723" y="4926014"/>
            <a:ext cx="567944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721851"/>
            <a:ext cx="3076099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615" y="9721851"/>
            <a:ext cx="3076098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4491E8-DDC2-49EE-B782-B70BD8855C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378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0D64C-A557-4364-A5CE-E3C9C8960B9F}" type="datetime1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공간정보시스템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377B4-4B3A-4B66-B4B1-D98A39468F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972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0C337-1918-42D5-8030-F46C64078707}" type="datetime1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공간정보시스템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377B4-4B3A-4B66-B4B1-D98A39468F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007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FB69-ACB5-4BAD-B682-EC75B59CE74C}" type="datetime1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공간정보시스템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377B4-4B3A-4B66-B4B1-D98A39468F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215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BDDEA-A769-49DF-A572-5208C35290C1}" type="datetime1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공간정보시스템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377B4-4B3A-4B66-B4B1-D98A39468F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007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1B981-3984-4636-937B-9CC7C02581FE}" type="datetime1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공간정보시스템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377B4-4B3A-4B66-B4B1-D98A39468F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4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DB027-7AAB-4DA7-B16A-D8447049A3F9}" type="datetime1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공간정보시스템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377B4-4B3A-4B66-B4B1-D98A39468F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893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F8AAC-25C9-42F1-9CEC-2C219ADCF093}" type="datetime1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공간정보시스템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377B4-4B3A-4B66-B4B1-D98A39468F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684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9197E-B8E2-42EE-A5C6-E844EA9ADE7E}" type="datetime1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공간정보시스템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377B4-4B3A-4B66-B4B1-D98A39468F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521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 bwMode="ltGray">
          <a:xfrm>
            <a:off x="269304" y="201907"/>
            <a:ext cx="6633302" cy="703701"/>
          </a:xfrm>
          <a:prstGeom prst="rect">
            <a:avLst/>
          </a:prstGeom>
          <a:solidFill>
            <a:schemeClr val="accent1">
              <a:alpha val="85000"/>
            </a:schemeClr>
          </a:solidFill>
        </p:spPr>
        <p:txBody>
          <a:bodyPr vert="horz" wrap="square" lIns="143428" tIns="89642" rIns="143428" bIns="89642" rtlCol="0" anchor="ctr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r>
              <a:rPr lang="en-US" sz="2800" b="1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endParaRPr 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내용 개체 틀 2"/>
          <p:cNvSpPr txBox="1">
            <a:spLocks/>
          </p:cNvSpPr>
          <p:nvPr userDrawn="1"/>
        </p:nvSpPr>
        <p:spPr>
          <a:xfrm>
            <a:off x="623383" y="1105118"/>
            <a:ext cx="7886700" cy="4706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69303" y="1105117"/>
            <a:ext cx="8504583" cy="5023539"/>
          </a:xfrm>
        </p:spPr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269875" y="201613"/>
            <a:ext cx="6632575" cy="70326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02450" y="6356351"/>
            <a:ext cx="20574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69D7710-9088-488D-8035-EFC1583E611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공간정보시스템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602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5C07-B434-472A-9FDE-E0BC3EB783ED}" type="datetime1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공간정보시스템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377B4-4B3A-4B66-B4B1-D98A39468F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800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F2757-BEEA-4385-85A0-057320853F04}" type="datetime1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공간정보시스템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377B4-4B3A-4B66-B4B1-D98A39468F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098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90D61-3903-41DD-9C12-3A157C733026}" type="datetime1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smtClean="0"/>
              <a:t>공간정보시스템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3377B4-4B3A-4B66-B4B1-D98A39468F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888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sampathkathroju/unit-5-52084043" TargetMode="External"/><Relationship Id="rId7" Type="http://schemas.openxmlformats.org/officeDocument/2006/relationships/image" Target="http://www.gtcocalcomp.com/photos/PHdb3transducerscorded500.jpg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http://www.gtcocalcomp.com/Photos/PHsurfacelitaccutab.jpg" TargetMode="Externa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slideshare.net/sampathkathroju/unit-5-52084043" TargetMode="External"/><Relationship Id="rId4" Type="http://schemas.openxmlformats.org/officeDocument/2006/relationships/image" Target="../media/image16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utodesk" TargetMode="External"/><Relationship Id="rId2" Type="http://schemas.openxmlformats.org/officeDocument/2006/relationships/hyperlink" Target="http://www.v3wall.com/wallpaper/1920_1080/1008/1920_1080_20100802103301351154.jpg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ltGray">
          <a:xfrm>
            <a:off x="1410724" y="1640783"/>
            <a:ext cx="6633302" cy="1482561"/>
          </a:xfrm>
          <a:prstGeom prst="rect">
            <a:avLst/>
          </a:prstGeom>
          <a:solidFill>
            <a:schemeClr val="accent1">
              <a:alpha val="85000"/>
            </a:schemeClr>
          </a:solidFill>
        </p:spPr>
        <p:txBody>
          <a:bodyPr vert="horz" wrap="square" lIns="143428" tIns="89642" rIns="143428" bIns="89642" rtlCol="0" anchor="ctr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endParaRPr lang="en-US" sz="25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01658" y="2225284"/>
            <a:ext cx="5251439" cy="4887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367" latinLnBrk="0"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ko-KR" altLang="en-US" sz="3529" b="1" dirty="0" smtClean="0">
                <a:solidFill>
                  <a:schemeClr val="bg1"/>
                </a:solidFill>
                <a:latin typeface="+mn-ea"/>
              </a:rPr>
              <a:t>공간정보의 </a:t>
            </a:r>
            <a:r>
              <a:rPr lang="ko-KR" altLang="en-US" sz="3529" b="1" dirty="0" smtClean="0">
                <a:solidFill>
                  <a:schemeClr val="bg1"/>
                </a:solidFill>
                <a:latin typeface="+mn-ea"/>
              </a:rPr>
              <a:t>구축과 </a:t>
            </a:r>
            <a:r>
              <a:rPr lang="en-US" altLang="ko-KR" sz="3529" b="1" smtClean="0">
                <a:solidFill>
                  <a:schemeClr val="bg1"/>
                </a:solidFill>
                <a:latin typeface="+mn-ea"/>
              </a:rPr>
              <a:t>DBMS</a:t>
            </a:r>
            <a:endParaRPr lang="en-US" sz="3529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16645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위성영상의 처리 </a:t>
            </a:r>
            <a:r>
              <a:rPr lang="ko-KR" altLang="en-US" dirty="0" smtClean="0"/>
              <a:t>과정</a:t>
            </a:r>
            <a:endParaRPr lang="en-US" altLang="ko-KR" dirty="0" smtClean="0"/>
          </a:p>
          <a:p>
            <a:pPr lvl="1"/>
            <a:r>
              <a:rPr lang="ko-KR" altLang="en-US" dirty="0"/>
              <a:t>영상의 화질을 강화 </a:t>
            </a:r>
            <a:r>
              <a:rPr lang="en-US" altLang="ko-KR" dirty="0" smtClean="0"/>
              <a:t>: </a:t>
            </a:r>
            <a:r>
              <a:rPr lang="ko-KR" altLang="en-US" dirty="0"/>
              <a:t>강조처리 과정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주제도 </a:t>
            </a:r>
            <a:r>
              <a:rPr lang="ko-KR" altLang="en-US" dirty="0"/>
              <a:t>및 특징 개체 추출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공간정보의 취득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D7710-9088-488D-8035-EFC1583E6112}" type="slidenum">
              <a:rPr lang="ko-KR" altLang="en-US" smtClean="0"/>
              <a:pPr/>
              <a:t>319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734" y="2301876"/>
            <a:ext cx="7810500" cy="441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649651"/>
            <a:ext cx="29562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출처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충북대 토목공학과 최재완 교수님 강의자료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7441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공간정보의 입력 과정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공간정보의 입력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D7710-9088-488D-8035-EFC1583E6112}" type="slidenum">
              <a:rPr lang="ko-KR" altLang="en-US" smtClean="0"/>
              <a:pPr/>
              <a:t>320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739" y="1482021"/>
            <a:ext cx="6726779" cy="516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7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기본도 자료를 이용한 주제도 자료의 생성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공간정보의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D7710-9088-488D-8035-EFC1583E6112}" type="slidenum">
              <a:rPr lang="ko-KR" altLang="en-US" smtClean="0"/>
              <a:pPr/>
              <a:t>321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144" y="2008645"/>
            <a:ext cx="5676900" cy="39719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649651"/>
            <a:ext cx="34756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그림 </a:t>
            </a:r>
            <a:r>
              <a:rPr lang="en-US" altLang="ko-KR" sz="1000" dirty="0" smtClean="0"/>
              <a:t>: Bruce Davis,  A GIS Visual Approach, Onward Press, 1996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85386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수작업 </a:t>
            </a:r>
            <a:r>
              <a:rPr lang="ko-KR" altLang="en-US" dirty="0" err="1" smtClean="0"/>
              <a:t>디지타이징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디지타이저를 이용하여 </a:t>
            </a:r>
            <a:r>
              <a:rPr lang="en-US" altLang="ko-KR" dirty="0" smtClean="0"/>
              <a:t>X</a:t>
            </a:r>
            <a:r>
              <a:rPr lang="en-US" altLang="ko-KR" dirty="0"/>
              <a:t>, Y, Z </a:t>
            </a:r>
            <a:r>
              <a:rPr lang="ko-KR" altLang="en-US" dirty="0"/>
              <a:t>좌표를 직접 입력</a:t>
            </a:r>
          </a:p>
          <a:p>
            <a:pPr lvl="1"/>
            <a:r>
              <a:rPr lang="ko-KR" altLang="en-US" dirty="0" smtClean="0"/>
              <a:t>작업자의 </a:t>
            </a:r>
            <a:r>
              <a:rPr lang="ko-KR" altLang="en-US" dirty="0"/>
              <a:t>숙련도와 </a:t>
            </a:r>
            <a:r>
              <a:rPr lang="en-US" altLang="ko-KR" dirty="0"/>
              <a:t>S/W</a:t>
            </a:r>
            <a:r>
              <a:rPr lang="ko-KR" altLang="en-US" dirty="0"/>
              <a:t>가 </a:t>
            </a:r>
            <a:r>
              <a:rPr lang="ko-KR" altLang="en-US" dirty="0" smtClean="0"/>
              <a:t>중요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공간정보의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D7710-9088-488D-8035-EFC1583E6112}" type="slidenum">
              <a:rPr lang="ko-KR" altLang="en-US" smtClean="0"/>
              <a:pPr/>
              <a:t>322</a:t>
            </a:fld>
            <a:endParaRPr lang="ko-KR" altLang="en-US" dirty="0"/>
          </a:p>
        </p:txBody>
      </p:sp>
      <p:pic>
        <p:nvPicPr>
          <p:cNvPr id="3074" name="Picture 2" descr="http://geoinfo.amu.edu.pl/wpk/rst/rst/Sect15/originals/Fig15_1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107" y="3007149"/>
            <a:ext cx="3286125" cy="260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8690" y="6595610"/>
            <a:ext cx="35774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3"/>
              </a:rPr>
              <a:t>http://</a:t>
            </a:r>
            <a:r>
              <a:rPr lang="ko-KR" altLang="en-US" sz="1000" dirty="0" smtClean="0">
                <a:hlinkClick r:id="rId3"/>
              </a:rPr>
              <a:t>www.slideshare.net/sampathkathroju/unit-5-52084043</a:t>
            </a:r>
            <a:r>
              <a:rPr lang="ko-KR" altLang="en-US" sz="1000" dirty="0" smtClean="0"/>
              <a:t> </a:t>
            </a:r>
            <a:endParaRPr lang="ko-KR" altLang="en-US" sz="1000" dirty="0"/>
          </a:p>
        </p:txBody>
      </p:sp>
      <p:pic>
        <p:nvPicPr>
          <p:cNvPr id="7" name="Picture 4" descr="Surface-Lit AccuTab with Pedestal Mounting Base"/>
          <p:cNvPicPr>
            <a:picLocks noChangeAspect="1" noChangeArrowheads="1"/>
          </p:cNvPicPr>
          <p:nvPr/>
        </p:nvPicPr>
        <p:blipFill>
          <a:blip r:embed="rId4" r:link="rId5"/>
          <a:srcRect/>
          <a:stretch>
            <a:fillRect/>
          </a:stretch>
        </p:blipFill>
        <p:spPr bwMode="auto">
          <a:xfrm>
            <a:off x="155649" y="2770891"/>
            <a:ext cx="2368600" cy="1958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 descr="http://www.gtcocalcomp.com/photos/PHdb3transducerscorded500.jpg"/>
          <p:cNvPicPr>
            <a:picLocks noChangeAspect="1" noChangeArrowheads="1"/>
          </p:cNvPicPr>
          <p:nvPr/>
        </p:nvPicPr>
        <p:blipFill>
          <a:blip r:embed="rId6" r:link="rId7"/>
          <a:srcRect l="8640" t="16035" r="8640" b="16035"/>
          <a:stretch>
            <a:fillRect/>
          </a:stretch>
        </p:blipFill>
        <p:spPr bwMode="auto">
          <a:xfrm>
            <a:off x="2637903" y="4416426"/>
            <a:ext cx="2622550" cy="193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2443162" y="2588913"/>
            <a:ext cx="2286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Digitizing table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10” x 10” to 80” x 60”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1/100</a:t>
            </a:r>
            <a:r>
              <a:rPr lang="en-US" altLang="ko-KR" baseline="30000" dirty="0"/>
              <a:t>th</a:t>
            </a:r>
            <a:r>
              <a:rPr lang="en-US" altLang="ko-KR" dirty="0"/>
              <a:t> inch accuracy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55649" y="559948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/>
              <a:t>Stylus</a:t>
            </a:r>
            <a:r>
              <a:rPr lang="en-US" altLang="ko-KR" dirty="0"/>
              <a:t> or </a:t>
            </a:r>
            <a:br>
              <a:rPr lang="en-US" altLang="ko-KR" dirty="0"/>
            </a:br>
            <a:r>
              <a:rPr lang="en-US" altLang="ko-KR" dirty="0"/>
              <a:t>puck with control buttons</a:t>
            </a:r>
          </a:p>
        </p:txBody>
      </p:sp>
    </p:spTree>
    <p:extLst>
      <p:ext uri="{BB962C8B-B14F-4D97-AF65-F5344CB8AC3E}">
        <p14:creationId xmlns:p14="http://schemas.microsoft.com/office/powerpoint/2010/main" val="2552208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수작업 </a:t>
            </a:r>
            <a:r>
              <a:rPr lang="ko-KR" altLang="en-US" dirty="0" err="1"/>
              <a:t>디지타이징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공간정보의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D7710-9088-488D-8035-EFC1583E6112}" type="slidenum">
              <a:rPr lang="ko-KR" altLang="en-US" smtClean="0"/>
              <a:pPr/>
              <a:t>323</a:t>
            </a:fld>
            <a:endParaRPr lang="ko-KR" altLang="en-US" dirty="0"/>
          </a:p>
        </p:txBody>
      </p:sp>
      <p:pic>
        <p:nvPicPr>
          <p:cNvPr id="5" name="Picture 1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6161" y="1620838"/>
            <a:ext cx="4987925" cy="4013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7812" y="1758885"/>
            <a:ext cx="3089275" cy="217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5891212" y="2605023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5776912" y="2833623"/>
            <a:ext cx="457200" cy="457200"/>
          </a:xfrm>
          <a:prstGeom prst="rect">
            <a:avLst/>
          </a:prstGeom>
          <a:solidFill>
            <a:schemeClr val="hlink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5129212" y="4719573"/>
            <a:ext cx="1104900" cy="0"/>
          </a:xfrm>
          <a:prstGeom prst="line">
            <a:avLst/>
          </a:prstGeom>
          <a:noFill/>
          <a:ln w="3810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 flipV="1">
            <a:off x="5129212" y="2833623"/>
            <a:ext cx="0" cy="1885950"/>
          </a:xfrm>
          <a:prstGeom prst="line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5129212" y="2833623"/>
            <a:ext cx="762000" cy="0"/>
          </a:xfrm>
          <a:prstGeom prst="line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6234112" y="4490973"/>
            <a:ext cx="530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x,y</a:t>
            </a:r>
          </a:p>
        </p:txBody>
      </p:sp>
      <p:pic>
        <p:nvPicPr>
          <p:cNvPr id="13" name="Picture 11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64337" y="4186173"/>
            <a:ext cx="18288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직사각형 13"/>
          <p:cNvSpPr/>
          <p:nvPr/>
        </p:nvSpPr>
        <p:spPr>
          <a:xfrm>
            <a:off x="8690" y="6595610"/>
            <a:ext cx="35774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5"/>
              </a:rPr>
              <a:t>http://</a:t>
            </a:r>
            <a:r>
              <a:rPr lang="ko-KR" altLang="en-US" sz="1000" dirty="0" smtClean="0">
                <a:hlinkClick r:id="rId5"/>
              </a:rPr>
              <a:t>www.slideshare.net/sampathkathroju/unit-5-52084043</a:t>
            </a:r>
            <a:r>
              <a:rPr lang="ko-KR" altLang="en-US" sz="1000" dirty="0" smtClean="0"/>
              <a:t> 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00737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수작업 </a:t>
            </a:r>
            <a:r>
              <a:rPr lang="ko-KR" altLang="en-US" dirty="0" err="1" smtClean="0"/>
              <a:t>디지타이징의</a:t>
            </a:r>
            <a:r>
              <a:rPr lang="ko-KR" altLang="en-US" dirty="0" smtClean="0"/>
              <a:t> 과정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공간정보의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D7710-9088-488D-8035-EFC1583E6112}" type="slidenum">
              <a:rPr lang="ko-KR" altLang="en-US" smtClean="0"/>
              <a:pPr/>
              <a:t>324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59" y="2488676"/>
            <a:ext cx="3890029" cy="29918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082" y="2027591"/>
            <a:ext cx="4107768" cy="35942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649651"/>
            <a:ext cx="34756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그림 </a:t>
            </a:r>
            <a:r>
              <a:rPr lang="en-US" altLang="ko-KR" sz="1000" dirty="0" smtClean="0"/>
              <a:t>: Bruce Davis,  A GIS Visual Approach, Onward Press, 1996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4600281" y="5759324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디지타이징을</a:t>
            </a:r>
            <a:r>
              <a:rPr lang="ko-KR" altLang="en-US" dirty="0" smtClean="0"/>
              <a:t> 통한 곡선의 입력과 오류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9618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수작업 </a:t>
            </a:r>
            <a:r>
              <a:rPr lang="ko-KR" altLang="en-US" dirty="0" err="1" smtClean="0"/>
              <a:t>디지타이징의</a:t>
            </a:r>
            <a:r>
              <a:rPr lang="ko-KR" altLang="en-US" dirty="0" smtClean="0"/>
              <a:t> 오류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undershoot</a:t>
            </a:r>
          </a:p>
          <a:p>
            <a:pPr lvl="1"/>
            <a:r>
              <a:rPr lang="en-US" altLang="ko-KR" dirty="0" smtClean="0"/>
              <a:t>overshoot</a:t>
            </a:r>
          </a:p>
          <a:p>
            <a:pPr lvl="1"/>
            <a:r>
              <a:rPr lang="en-US" altLang="ko-KR" dirty="0" smtClean="0"/>
              <a:t>misplaced labels</a:t>
            </a:r>
          </a:p>
          <a:p>
            <a:pPr lvl="1"/>
            <a:r>
              <a:rPr lang="en-US" altLang="ko-KR" dirty="0" smtClean="0"/>
              <a:t>double line</a:t>
            </a:r>
          </a:p>
          <a:p>
            <a:pPr lvl="1"/>
            <a:r>
              <a:rPr lang="en-US" altLang="ko-KR" dirty="0" smtClean="0"/>
              <a:t>misplaced polygon</a:t>
            </a:r>
          </a:p>
          <a:p>
            <a:pPr lvl="1"/>
            <a:r>
              <a:rPr lang="en-US" altLang="ko-KR" dirty="0" smtClean="0"/>
              <a:t>incorrect polygon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공간정보의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D7710-9088-488D-8035-EFC1583E6112}" type="slidenum">
              <a:rPr lang="ko-KR" altLang="en-US" smtClean="0"/>
              <a:pPr/>
              <a:t>325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775" y="1879601"/>
            <a:ext cx="5172075" cy="4476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649651"/>
            <a:ext cx="34756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그림 </a:t>
            </a:r>
            <a:r>
              <a:rPr lang="en-US" altLang="ko-KR" sz="1000" dirty="0" smtClean="0"/>
              <a:t>: Bruce Davis,  A GIS Visual Approach, Onward Press, 1996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50887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자동 </a:t>
            </a:r>
            <a:r>
              <a:rPr lang="ko-KR" altLang="en-US" dirty="0" err="1" smtClean="0"/>
              <a:t>디지타이징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공간정보의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D7710-9088-488D-8035-EFC1583E6112}" type="slidenum">
              <a:rPr lang="ko-KR" altLang="en-US" smtClean="0"/>
              <a:pPr/>
              <a:t>326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3887" y="6475255"/>
            <a:ext cx="707417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https://blogs.loc.gov/thesignal/2011/12/federal-agencies-digitization-guidelines-initiative-%E2%80%93-an-overview/</a:t>
            </a:r>
          </a:p>
        </p:txBody>
      </p:sp>
      <p:pic>
        <p:nvPicPr>
          <p:cNvPr id="4098" name="Picture 2" descr="http://blogs.loc.gov/thesignal/files/2011/12/Map_Jumbo_Scanner_Diane_FBW_03cmprsd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309" y="1754336"/>
            <a:ext cx="2843330" cy="427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843501" y="6169581"/>
            <a:ext cx="3736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Jumbo </a:t>
            </a:r>
            <a:r>
              <a:rPr lang="ko-KR" altLang="en-US" dirty="0" smtClean="0"/>
              <a:t>스캐너를 이용한 </a:t>
            </a:r>
            <a:r>
              <a:rPr lang="ko-KR" altLang="en-US" dirty="0" err="1" smtClean="0"/>
              <a:t>디지타이징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1324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1451" y="1105117"/>
            <a:ext cx="8972550" cy="5023539"/>
          </a:xfrm>
        </p:spPr>
        <p:txBody>
          <a:bodyPr>
            <a:normAutofit fontScale="92500"/>
          </a:bodyPr>
          <a:lstStyle/>
          <a:p>
            <a:pPr>
              <a:lnSpc>
                <a:spcPct val="190000"/>
              </a:lnSpc>
            </a:pPr>
            <a:r>
              <a:rPr lang="ko-KR" altLang="en-US" dirty="0"/>
              <a:t>초기 </a:t>
            </a:r>
            <a:r>
              <a:rPr lang="en-US" altLang="ko-KR" dirty="0"/>
              <a:t>GIS</a:t>
            </a:r>
            <a:r>
              <a:rPr lang="ko-KR" altLang="en-US" dirty="0"/>
              <a:t>의 자료 관리 방식 </a:t>
            </a:r>
          </a:p>
          <a:p>
            <a:pPr lvl="1"/>
            <a:r>
              <a:rPr lang="en-US" altLang="ko-KR" dirty="0"/>
              <a:t>GIS</a:t>
            </a:r>
            <a:r>
              <a:rPr lang="ko-KR" altLang="en-US" dirty="0"/>
              <a:t>는 자동 지도제작의 도구로 인식</a:t>
            </a:r>
          </a:p>
          <a:p>
            <a:pPr lvl="1"/>
            <a:r>
              <a:rPr lang="en-US" altLang="ko-KR" dirty="0"/>
              <a:t>DBMS</a:t>
            </a:r>
            <a:r>
              <a:rPr lang="ko-KR" altLang="en-US" dirty="0"/>
              <a:t>의 사용보다는 데이터 파일 위주의 관리</a:t>
            </a:r>
          </a:p>
          <a:p>
            <a:pPr lvl="1"/>
            <a:r>
              <a:rPr lang="ko-KR" altLang="en-US" dirty="0"/>
              <a:t>그 후 공간자료의 분석과 처리 및 관리 역할을 위한 </a:t>
            </a:r>
            <a:r>
              <a:rPr lang="en-US" altLang="ko-KR" dirty="0"/>
              <a:t>GIS</a:t>
            </a:r>
            <a:r>
              <a:rPr lang="ko-KR" altLang="en-US" dirty="0"/>
              <a:t>의 인식 전환</a:t>
            </a:r>
          </a:p>
          <a:p>
            <a:pPr lvl="1"/>
            <a:r>
              <a:rPr lang="en-US" altLang="ko-KR" dirty="0"/>
              <a:t>DBMS</a:t>
            </a:r>
            <a:r>
              <a:rPr lang="ko-KR" altLang="en-US" dirty="0"/>
              <a:t>의 도입 시작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DBMS</a:t>
            </a:r>
            <a:r>
              <a:rPr lang="ko-KR" altLang="en-US" dirty="0"/>
              <a:t>의 기여 </a:t>
            </a:r>
          </a:p>
          <a:p>
            <a:pPr lvl="1"/>
            <a:r>
              <a:rPr lang="ko-KR" altLang="en-US" dirty="0"/>
              <a:t>자료의 표현과 저장의 분리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관련 자료간의 자동 갱신 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관계성의 정립 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자료의 중앙제어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공간 </a:t>
            </a:r>
            <a:r>
              <a:rPr lang="ko-KR" altLang="en-US" dirty="0" smtClean="0"/>
              <a:t>데이터베이스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D7710-9088-488D-8035-EFC1583E6112}" type="slidenum">
              <a:rPr lang="ko-KR" altLang="en-US" smtClean="0"/>
              <a:pPr/>
              <a:t>327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7392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공간 데이터베이스의 예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공간 데이터베이스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D7710-9088-488D-8035-EFC1583E6112}" type="slidenum">
              <a:rPr lang="ko-KR" altLang="en-US" smtClean="0"/>
              <a:pPr/>
              <a:t>328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94" y="1965931"/>
            <a:ext cx="81534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81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현지 측량을 </a:t>
            </a:r>
            <a:r>
              <a:rPr lang="ko-KR" altLang="en-US" dirty="0"/>
              <a:t>통한 </a:t>
            </a:r>
            <a:r>
              <a:rPr lang="ko-KR" altLang="en-US" dirty="0" smtClean="0"/>
              <a:t>취득</a:t>
            </a:r>
          </a:p>
          <a:p>
            <a:pPr lvl="1"/>
            <a:r>
              <a:rPr lang="ko-KR" altLang="en-US" dirty="0" err="1" smtClean="0"/>
              <a:t>토탈스테이션</a:t>
            </a:r>
            <a:r>
              <a:rPr lang="en-US" altLang="ko-KR" dirty="0" smtClean="0"/>
              <a:t>, GPS </a:t>
            </a:r>
            <a:r>
              <a:rPr lang="ko-KR" altLang="en-US" dirty="0" smtClean="0"/>
              <a:t>등 이용한 공간자료의 직접 취득</a:t>
            </a:r>
          </a:p>
          <a:p>
            <a:pPr lvl="1"/>
            <a:r>
              <a:rPr lang="ko-KR" altLang="en-US" dirty="0" smtClean="0"/>
              <a:t>각각의 </a:t>
            </a:r>
            <a:r>
              <a:rPr lang="ko-KR" altLang="en-US" dirty="0"/>
              <a:t>위치에 따른 속성정보들은 </a:t>
            </a:r>
            <a:r>
              <a:rPr lang="ko-KR" altLang="en-US" dirty="0" smtClean="0"/>
              <a:t>현지조사</a:t>
            </a:r>
            <a:endParaRPr lang="ko-KR" altLang="en-US" dirty="0"/>
          </a:p>
          <a:p>
            <a:pPr lvl="1"/>
            <a:r>
              <a:rPr lang="ko-KR" altLang="en-US" dirty="0" smtClean="0"/>
              <a:t>가장 </a:t>
            </a:r>
            <a:r>
              <a:rPr lang="ko-KR" altLang="en-US" dirty="0"/>
              <a:t>정확하게 공간정보자료를 </a:t>
            </a:r>
            <a:r>
              <a:rPr lang="ko-KR" altLang="en-US" dirty="0" smtClean="0"/>
              <a:t>구축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시간 </a:t>
            </a:r>
            <a:r>
              <a:rPr lang="ko-KR" altLang="en-US" dirty="0"/>
              <a:t>및 비용의 </a:t>
            </a:r>
            <a:r>
              <a:rPr lang="ko-KR" altLang="en-US" dirty="0" smtClean="0"/>
              <a:t>소모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r>
              <a:rPr lang="ko-KR" altLang="en-US" dirty="0"/>
              <a:t>항공사진과 위성영상을 통한 </a:t>
            </a:r>
            <a:r>
              <a:rPr lang="ko-KR" altLang="en-US" dirty="0" smtClean="0"/>
              <a:t>취득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기존 자료를 통한 </a:t>
            </a:r>
            <a:r>
              <a:rPr lang="ko-KR" altLang="en-US" dirty="0" smtClean="0"/>
              <a:t>취득</a:t>
            </a:r>
            <a:endParaRPr lang="ko-KR" altLang="en-US" dirty="0"/>
          </a:p>
          <a:p>
            <a:pPr lvl="1"/>
            <a:r>
              <a:rPr lang="ko-KR" altLang="en-US" dirty="0" smtClean="0"/>
              <a:t>지적도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지형도</a:t>
            </a:r>
            <a:r>
              <a:rPr lang="en-US" altLang="ko-KR" dirty="0"/>
              <a:t>, </a:t>
            </a:r>
            <a:r>
              <a:rPr lang="ko-KR" altLang="en-US" dirty="0"/>
              <a:t>토지피복도</a:t>
            </a:r>
            <a:r>
              <a:rPr lang="en-US" altLang="ko-KR" dirty="0"/>
              <a:t>, </a:t>
            </a:r>
            <a:r>
              <a:rPr lang="ko-KR" altLang="en-US" dirty="0"/>
              <a:t>수치지도 </a:t>
            </a:r>
            <a:r>
              <a:rPr lang="ko-KR" altLang="en-US" dirty="0" smtClean="0"/>
              <a:t>등의 종이지도를 </a:t>
            </a:r>
            <a:r>
              <a:rPr lang="ko-KR" altLang="en-US" dirty="0" err="1" smtClean="0"/>
              <a:t>디지타이징</a:t>
            </a:r>
            <a:r>
              <a:rPr lang="en-US" altLang="ko-KR" dirty="0" smtClean="0"/>
              <a:t>(</a:t>
            </a:r>
            <a:r>
              <a:rPr lang="ko-KR" altLang="en-US" dirty="0" smtClean="0"/>
              <a:t>디지털 자료로 변환</a:t>
            </a:r>
            <a:r>
              <a:rPr lang="en-US" altLang="ko-KR" dirty="0" smtClean="0"/>
              <a:t>)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공간정보의 취득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377B4-4B3A-4B66-B4B1-D98A39468F83}" type="slidenum">
              <a:rPr lang="ko-KR" altLang="en-US" smtClean="0"/>
              <a:t>311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939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DBMS</a:t>
            </a:r>
            <a:r>
              <a:rPr lang="ko-KR" altLang="en-US" dirty="0"/>
              <a:t>의 </a:t>
            </a:r>
            <a:r>
              <a:rPr lang="ko-KR" altLang="en-US" dirty="0" err="1"/>
              <a:t>제약점</a:t>
            </a:r>
            <a:r>
              <a:rPr lang="ko-KR" altLang="en-US" dirty="0"/>
              <a:t> </a:t>
            </a:r>
          </a:p>
          <a:p>
            <a:pPr lvl="1">
              <a:lnSpc>
                <a:spcPct val="140000"/>
              </a:lnSpc>
            </a:pPr>
            <a:r>
              <a:rPr lang="ko-KR" altLang="en-US" dirty="0"/>
              <a:t>속성정보의 처리는 </a:t>
            </a:r>
            <a:r>
              <a:rPr lang="ko-KR" altLang="en-US" dirty="0" err="1" smtClean="0"/>
              <a:t>관계형</a:t>
            </a:r>
            <a:r>
              <a:rPr lang="ko-KR" altLang="en-US" dirty="0" smtClean="0"/>
              <a:t> </a:t>
            </a:r>
            <a:r>
              <a:rPr lang="en-US" altLang="ko-KR" dirty="0" smtClean="0"/>
              <a:t>DBMS</a:t>
            </a:r>
            <a:r>
              <a:rPr lang="ko-KR" altLang="en-US" dirty="0" smtClean="0"/>
              <a:t>에서 문제가 없었으나</a:t>
            </a:r>
            <a:r>
              <a:rPr lang="en-US" altLang="ko-KR" dirty="0" smtClean="0"/>
              <a:t>,</a:t>
            </a:r>
            <a:endParaRPr lang="ko-KR" altLang="en-US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도형의 처리에 많은 </a:t>
            </a:r>
            <a:r>
              <a:rPr lang="ko-KR" altLang="en-US" dirty="0" smtClean="0"/>
              <a:t>문제점 발생</a:t>
            </a:r>
            <a:endParaRPr lang="ko-KR" altLang="en-US" dirty="0"/>
          </a:p>
          <a:p>
            <a:pPr>
              <a:lnSpc>
                <a:spcPct val="210000"/>
              </a:lnSpc>
            </a:pPr>
            <a:r>
              <a:rPr lang="ko-KR" altLang="en-US" dirty="0" smtClean="0"/>
              <a:t>도형 </a:t>
            </a:r>
            <a:r>
              <a:rPr lang="ko-KR" altLang="en-US" dirty="0"/>
              <a:t>정보 관리상의 문제점 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불규칙한 자료의 길이 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위상정보 관리의 어려움 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공간 개념의 정량화 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정확도 높은 그래픽 제공 여부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자료 관리의 복잡성</a:t>
            </a:r>
          </a:p>
          <a:p>
            <a:pPr lvl="1">
              <a:lnSpc>
                <a:spcPct val="110000"/>
              </a:lnSpc>
            </a:pPr>
            <a:r>
              <a:rPr lang="en-US" altLang="ko-KR" dirty="0"/>
              <a:t>DBMS</a:t>
            </a:r>
            <a:r>
              <a:rPr lang="ko-KR" altLang="en-US" dirty="0"/>
              <a:t>의 안정성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공간 </a:t>
            </a:r>
            <a:r>
              <a:rPr lang="ko-KR" altLang="en-US" dirty="0" smtClean="0"/>
              <a:t>데이터베이스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D7710-9088-488D-8035-EFC1583E6112}" type="slidenum">
              <a:rPr lang="ko-KR" altLang="en-US" smtClean="0"/>
              <a:pPr/>
              <a:t>329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1735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GIS</a:t>
            </a:r>
            <a:r>
              <a:rPr lang="ko-KR" altLang="en-US" dirty="0"/>
              <a:t>를 위한 </a:t>
            </a:r>
            <a:r>
              <a:rPr lang="en-US" altLang="ko-KR" dirty="0"/>
              <a:t>DBMS </a:t>
            </a:r>
            <a:r>
              <a:rPr lang="ko-KR" altLang="en-US" dirty="0"/>
              <a:t>접근 방안  </a:t>
            </a:r>
          </a:p>
          <a:p>
            <a:pPr lvl="1">
              <a:lnSpc>
                <a:spcPct val="140000"/>
              </a:lnSpc>
            </a:pPr>
            <a:r>
              <a:rPr lang="ko-KR" altLang="en-US" dirty="0"/>
              <a:t>도형정보와 속성정보가 하나의 </a:t>
            </a:r>
            <a:r>
              <a:rPr lang="en-US" altLang="ko-KR" dirty="0"/>
              <a:t>DB</a:t>
            </a:r>
            <a:r>
              <a:rPr lang="ko-KR" altLang="en-US" dirty="0"/>
              <a:t>내에서 처리</a:t>
            </a:r>
          </a:p>
          <a:p>
            <a:pPr lvl="1">
              <a:lnSpc>
                <a:spcPct val="140000"/>
              </a:lnSpc>
            </a:pPr>
            <a:r>
              <a:rPr lang="ko-KR" altLang="en-US" dirty="0"/>
              <a:t>도형과 속성이 별도의 </a:t>
            </a:r>
            <a:r>
              <a:rPr lang="en-US" altLang="ko-KR" dirty="0"/>
              <a:t>DB</a:t>
            </a:r>
            <a:r>
              <a:rPr lang="ko-KR" altLang="en-US" dirty="0"/>
              <a:t>에서 처리</a:t>
            </a:r>
          </a:p>
          <a:p>
            <a:pPr lvl="1">
              <a:lnSpc>
                <a:spcPct val="140000"/>
              </a:lnSpc>
            </a:pPr>
            <a:r>
              <a:rPr lang="ko-KR" altLang="en-US" dirty="0"/>
              <a:t>상용 </a:t>
            </a:r>
            <a:r>
              <a:rPr lang="en-US" altLang="ko-KR" dirty="0"/>
              <a:t>DBMS</a:t>
            </a:r>
            <a:r>
              <a:rPr lang="ko-KR" altLang="en-US" dirty="0"/>
              <a:t>를 이용하여 도형과 속성을 일괄 관리</a:t>
            </a:r>
          </a:p>
          <a:p>
            <a:pPr lvl="1">
              <a:lnSpc>
                <a:spcPct val="140000"/>
              </a:lnSpc>
            </a:pPr>
            <a:r>
              <a:rPr lang="ko-KR" altLang="en-US" dirty="0"/>
              <a:t>사용목적에 맞는 새로운 </a:t>
            </a:r>
            <a:r>
              <a:rPr lang="en-US" altLang="ko-KR" dirty="0"/>
              <a:t>DB</a:t>
            </a:r>
            <a:r>
              <a:rPr lang="ko-KR" altLang="en-US" dirty="0"/>
              <a:t>의 개발 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공간 </a:t>
            </a:r>
            <a:r>
              <a:rPr lang="ko-KR" altLang="en-US" dirty="0" smtClean="0"/>
              <a:t>데이터베이스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D7710-9088-488D-8035-EFC1583E6112}" type="slidenum">
              <a:rPr lang="ko-KR" altLang="en-US" smtClean="0"/>
              <a:pPr/>
              <a:t>330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2953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GIS</a:t>
            </a:r>
            <a:r>
              <a:rPr lang="ko-KR" altLang="en-US" dirty="0" smtClean="0"/>
              <a:t>에서의 데이터베이스 접근 방식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공간 </a:t>
            </a:r>
            <a:r>
              <a:rPr lang="ko-KR" altLang="en-US" dirty="0" smtClean="0"/>
              <a:t>데이터베이스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D7710-9088-488D-8035-EFC1583E6112}" type="slidenum">
              <a:rPr lang="ko-KR" altLang="en-US" smtClean="0"/>
              <a:pPr/>
              <a:t>331</a:t>
            </a:fld>
            <a:endParaRPr lang="ko-KR" altLang="en-US" dirty="0"/>
          </a:p>
        </p:txBody>
      </p:sp>
      <p:grpSp>
        <p:nvGrpSpPr>
          <p:cNvPr id="221" name="Group 122"/>
          <p:cNvGrpSpPr>
            <a:grpSpLocks/>
          </p:cNvGrpSpPr>
          <p:nvPr/>
        </p:nvGrpSpPr>
        <p:grpSpPr bwMode="auto">
          <a:xfrm>
            <a:off x="1066800" y="2819400"/>
            <a:ext cx="1600200" cy="2286000"/>
            <a:chOff x="672" y="1776"/>
            <a:chExt cx="1008" cy="1440"/>
          </a:xfrm>
        </p:grpSpPr>
        <p:sp>
          <p:nvSpPr>
            <p:cNvPr id="222" name="Rectangle 18"/>
            <p:cNvSpPr>
              <a:spLocks noChangeArrowheads="1"/>
            </p:cNvSpPr>
            <p:nvPr/>
          </p:nvSpPr>
          <p:spPr bwMode="auto">
            <a:xfrm>
              <a:off x="672" y="1776"/>
              <a:ext cx="1008" cy="240"/>
            </a:xfrm>
            <a:prstGeom prst="rect">
              <a:avLst/>
            </a:prstGeom>
            <a:solidFill>
              <a:srgbClr val="000099"/>
            </a:solidFill>
            <a:ln w="9525">
              <a:solidFill>
                <a:srgbClr val="0000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굴림체" panose="020B0609000101010101" pitchFamily="49" charset="-127"/>
                  <a:ea typeface="굴림체" panose="020B0609000101010101" pitchFamily="49" charset="-127"/>
                </a:rPr>
                <a:t>GIS </a:t>
              </a:r>
              <a:r>
                <a:rPr kumimoji="0" lang="ko-KR" altLang="en-US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굴림체" panose="020B0609000101010101" pitchFamily="49" charset="-127"/>
                  <a:ea typeface="굴림체" panose="020B0609000101010101" pitchFamily="49" charset="-127"/>
                </a:rPr>
                <a:t>프로그램</a:t>
              </a:r>
            </a:p>
          </p:txBody>
        </p:sp>
        <p:sp>
          <p:nvSpPr>
            <p:cNvPr id="223" name="AutoShape 19"/>
            <p:cNvSpPr>
              <a:spLocks noChangeArrowheads="1"/>
            </p:cNvSpPr>
            <p:nvPr/>
          </p:nvSpPr>
          <p:spPr bwMode="auto">
            <a:xfrm>
              <a:off x="672" y="2256"/>
              <a:ext cx="1008" cy="624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9999FF">
                    <a:gamma/>
                    <a:shade val="46275"/>
                    <a:invGamma/>
                  </a:srgbClr>
                </a:gs>
                <a:gs pos="50000">
                  <a:srgbClr val="9999FF"/>
                </a:gs>
                <a:gs pos="100000">
                  <a:srgbClr val="9999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rgbClr val="9999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굴림체" panose="020B0609000101010101" pitchFamily="49" charset="-127"/>
                  <a:ea typeface="굴림체" panose="020B0609000101010101" pitchFamily="49" charset="-127"/>
                </a:rPr>
                <a:t>도형과 속성파일</a:t>
              </a:r>
            </a:p>
          </p:txBody>
        </p:sp>
        <p:cxnSp>
          <p:nvCxnSpPr>
            <p:cNvPr id="224" name="AutoShape 117"/>
            <p:cNvCxnSpPr>
              <a:cxnSpLocks noChangeShapeType="1"/>
              <a:stCxn id="222" idx="2"/>
              <a:endCxn id="223" idx="1"/>
            </p:cNvCxnSpPr>
            <p:nvPr/>
          </p:nvCxnSpPr>
          <p:spPr bwMode="auto">
            <a:xfrm>
              <a:off x="1176" y="2016"/>
              <a:ext cx="0" cy="240"/>
            </a:xfrm>
            <a:prstGeom prst="straightConnector1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5" name="Text Box 118"/>
            <p:cNvSpPr txBox="1">
              <a:spLocks noChangeArrowheads="1"/>
            </p:cNvSpPr>
            <p:nvPr/>
          </p:nvSpPr>
          <p:spPr bwMode="auto">
            <a:xfrm>
              <a:off x="962" y="3024"/>
              <a:ext cx="28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굴림체" panose="020B0609000101010101" pitchFamily="49" charset="-127"/>
                  <a:ea typeface="굴림체" panose="020B0609000101010101" pitchFamily="49" charset="-127"/>
                </a:rPr>
                <a:t>(</a:t>
              </a:r>
              <a:r>
                <a:rPr kumimoji="0" lang="en-US" altLang="ko-KR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굴림체" panose="020B0609000101010101" pitchFamily="49" charset="-127"/>
                  <a:ea typeface="굴림체" panose="020B0609000101010101" pitchFamily="49" charset="-127"/>
                </a:rPr>
                <a:t>a)</a:t>
              </a:r>
            </a:p>
          </p:txBody>
        </p:sp>
      </p:grpSp>
      <p:grpSp>
        <p:nvGrpSpPr>
          <p:cNvPr id="226" name="Group 121"/>
          <p:cNvGrpSpPr>
            <a:grpSpLocks/>
          </p:cNvGrpSpPr>
          <p:nvPr/>
        </p:nvGrpSpPr>
        <p:grpSpPr bwMode="auto">
          <a:xfrm>
            <a:off x="4267200" y="1866900"/>
            <a:ext cx="4343400" cy="4305300"/>
            <a:chOff x="2688" y="1176"/>
            <a:chExt cx="2736" cy="2712"/>
          </a:xfrm>
        </p:grpSpPr>
        <p:grpSp>
          <p:nvGrpSpPr>
            <p:cNvPr id="227" name="Group 120"/>
            <p:cNvGrpSpPr>
              <a:grpSpLocks/>
            </p:cNvGrpSpPr>
            <p:nvPr/>
          </p:nvGrpSpPr>
          <p:grpSpPr bwMode="auto">
            <a:xfrm>
              <a:off x="2688" y="1176"/>
              <a:ext cx="2736" cy="2328"/>
              <a:chOff x="2688" y="1176"/>
              <a:chExt cx="2736" cy="2328"/>
            </a:xfrm>
          </p:grpSpPr>
          <p:sp>
            <p:nvSpPr>
              <p:cNvPr id="229" name="Rectangle 20"/>
              <p:cNvSpPr>
                <a:spLocks noChangeArrowheads="1"/>
              </p:cNvSpPr>
              <p:nvPr/>
            </p:nvSpPr>
            <p:spPr bwMode="auto">
              <a:xfrm>
                <a:off x="3576" y="1176"/>
                <a:ext cx="1008" cy="168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99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체" panose="020B0609000101010101" pitchFamily="49" charset="-127"/>
                    <a:ea typeface="굴림체" panose="020B0609000101010101" pitchFamily="49" charset="-127"/>
                  </a:rPr>
                  <a:t>GIS </a:t>
                </a:r>
                <a:r>
                  <a:rPr kumimoji="0" lang="ko-KR" altLang="en-US" sz="14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체" panose="020B0609000101010101" pitchFamily="49" charset="-127"/>
                    <a:ea typeface="굴림체" panose="020B0609000101010101" pitchFamily="49" charset="-127"/>
                  </a:rPr>
                  <a:t>프로그램</a:t>
                </a:r>
              </a:p>
            </p:txBody>
          </p:sp>
          <p:sp>
            <p:nvSpPr>
              <p:cNvPr id="230" name="Rectangle 21"/>
              <p:cNvSpPr>
                <a:spLocks noChangeArrowheads="1"/>
              </p:cNvSpPr>
              <p:nvPr/>
            </p:nvSpPr>
            <p:spPr bwMode="auto">
              <a:xfrm>
                <a:off x="3576" y="1368"/>
                <a:ext cx="1008" cy="168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99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체" panose="020B0609000101010101" pitchFamily="49" charset="-127"/>
                    <a:ea typeface="굴림체" panose="020B0609000101010101" pitchFamily="49" charset="-127"/>
                  </a:rPr>
                  <a:t>사용자 연계</a:t>
                </a:r>
              </a:p>
            </p:txBody>
          </p:sp>
          <p:sp>
            <p:nvSpPr>
              <p:cNvPr id="231" name="Rectangle 22"/>
              <p:cNvSpPr>
                <a:spLocks noChangeArrowheads="1"/>
              </p:cNvSpPr>
              <p:nvPr/>
            </p:nvSpPr>
            <p:spPr bwMode="auto">
              <a:xfrm>
                <a:off x="4272" y="1680"/>
                <a:ext cx="1152" cy="288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99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체" panose="020B0609000101010101" pitchFamily="49" charset="-127"/>
                    <a:ea typeface="굴림체" panose="020B0609000101010101" pitchFamily="49" charset="-127"/>
                  </a:rPr>
                  <a:t>상용 </a:t>
                </a:r>
                <a:r>
                  <a:rPr kumimoji="0" lang="en-US" altLang="ko-KR" sz="14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체" panose="020B0609000101010101" pitchFamily="49" charset="-127"/>
                    <a:ea typeface="굴림체" panose="020B0609000101010101" pitchFamily="49" charset="-127"/>
                  </a:rPr>
                  <a:t>DBMS</a:t>
                </a:r>
              </a:p>
            </p:txBody>
          </p:sp>
          <p:sp>
            <p:nvSpPr>
              <p:cNvPr id="232" name="Rectangle 23"/>
              <p:cNvSpPr>
                <a:spLocks noChangeArrowheads="1"/>
              </p:cNvSpPr>
              <p:nvPr/>
            </p:nvSpPr>
            <p:spPr bwMode="auto">
              <a:xfrm>
                <a:off x="2688" y="1680"/>
                <a:ext cx="1200" cy="288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99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체" panose="020B0609000101010101" pitchFamily="49" charset="-127"/>
                    <a:ea typeface="굴림체" panose="020B0609000101010101" pitchFamily="49" charset="-127"/>
                  </a:rPr>
                  <a:t>도형정보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체" panose="020B0609000101010101" pitchFamily="49" charset="-127"/>
                    <a:ea typeface="굴림체" panose="020B0609000101010101" pitchFamily="49" charset="-127"/>
                  </a:rPr>
                  <a:t>관리소프트웨어</a:t>
                </a:r>
              </a:p>
            </p:txBody>
          </p:sp>
          <p:sp>
            <p:nvSpPr>
              <p:cNvPr id="233" name="AutoShape 25"/>
              <p:cNvSpPr>
                <a:spLocks noChangeArrowheads="1"/>
              </p:cNvSpPr>
              <p:nvPr/>
            </p:nvSpPr>
            <p:spPr bwMode="auto">
              <a:xfrm>
                <a:off x="2688" y="2064"/>
                <a:ext cx="1200" cy="1440"/>
              </a:xfrm>
              <a:prstGeom prst="can">
                <a:avLst>
                  <a:gd name="adj" fmla="val 16000"/>
                </a:avLst>
              </a:prstGeom>
              <a:gradFill rotWithShape="0">
                <a:gsLst>
                  <a:gs pos="0">
                    <a:srgbClr val="9999FF">
                      <a:gamma/>
                      <a:shade val="46275"/>
                      <a:invGamma/>
                    </a:srgbClr>
                  </a:gs>
                  <a:gs pos="50000">
                    <a:srgbClr val="9999FF"/>
                  </a:gs>
                  <a:gs pos="100000">
                    <a:srgbClr val="9999FF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9999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굴림체" panose="020B0609000101010101" pitchFamily="49" charset="-127"/>
                  <a:ea typeface="굴림체" panose="020B0609000101010101" pitchFamily="49" charset="-127"/>
                </a:endParaRPr>
              </a:p>
            </p:txBody>
          </p:sp>
          <p:sp>
            <p:nvSpPr>
              <p:cNvPr id="234" name="AutoShape 26"/>
              <p:cNvSpPr>
                <a:spLocks noChangeArrowheads="1"/>
              </p:cNvSpPr>
              <p:nvPr/>
            </p:nvSpPr>
            <p:spPr bwMode="auto">
              <a:xfrm>
                <a:off x="4272" y="2064"/>
                <a:ext cx="1152" cy="1440"/>
              </a:xfrm>
              <a:prstGeom prst="can">
                <a:avLst>
                  <a:gd name="adj" fmla="val 15625"/>
                </a:avLst>
              </a:prstGeom>
              <a:gradFill rotWithShape="0">
                <a:gsLst>
                  <a:gs pos="0">
                    <a:srgbClr val="9999FF">
                      <a:gamma/>
                      <a:shade val="46275"/>
                      <a:invGamma/>
                    </a:srgbClr>
                  </a:gs>
                  <a:gs pos="50000">
                    <a:srgbClr val="9999FF"/>
                  </a:gs>
                  <a:gs pos="100000">
                    <a:srgbClr val="9999FF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9999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굴림체" panose="020B0609000101010101" pitchFamily="49" charset="-127"/>
                  <a:ea typeface="굴림체" panose="020B0609000101010101" pitchFamily="49" charset="-127"/>
                </a:endParaRPr>
              </a:p>
            </p:txBody>
          </p:sp>
          <p:grpSp>
            <p:nvGrpSpPr>
              <p:cNvPr id="235" name="Group 59"/>
              <p:cNvGrpSpPr>
                <a:grpSpLocks/>
              </p:cNvGrpSpPr>
              <p:nvPr/>
            </p:nvGrpSpPr>
            <p:grpSpPr bwMode="auto">
              <a:xfrm>
                <a:off x="2928" y="2448"/>
                <a:ext cx="672" cy="384"/>
                <a:chOff x="816" y="3312"/>
                <a:chExt cx="672" cy="384"/>
              </a:xfrm>
            </p:grpSpPr>
            <p:grpSp>
              <p:nvGrpSpPr>
                <p:cNvPr id="278" name="Group 60"/>
                <p:cNvGrpSpPr>
                  <a:grpSpLocks/>
                </p:cNvGrpSpPr>
                <p:nvPr/>
              </p:nvGrpSpPr>
              <p:grpSpPr bwMode="auto">
                <a:xfrm>
                  <a:off x="912" y="3312"/>
                  <a:ext cx="576" cy="288"/>
                  <a:chOff x="816" y="3408"/>
                  <a:chExt cx="576" cy="288"/>
                </a:xfrm>
              </p:grpSpPr>
              <p:sp>
                <p:nvSpPr>
                  <p:cNvPr id="289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816" y="3408"/>
                    <a:ext cx="240" cy="96"/>
                  </a:xfrm>
                  <a:prstGeom prst="rect">
                    <a:avLst/>
                  </a:prstGeom>
                  <a:solidFill>
                    <a:srgbClr val="9999FF"/>
                  </a:solidFill>
                  <a:ln w="9525">
                    <a:solidFill>
                      <a:srgbClr val="000099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Pct val="60000"/>
                      <a:buFontTx/>
                      <a:buNone/>
                      <a:tabLst/>
                      <a:defRPr/>
                    </a:pPr>
                    <a:endParaRPr kumimoji="1" lang="ko-KR" altLang="en-US" sz="12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굴림" panose="020B0600000101010101" pitchFamily="50" charset="-127"/>
                      <a:ea typeface="굴림" panose="020B0600000101010101" pitchFamily="50" charset="-127"/>
                    </a:endParaRPr>
                  </a:p>
                </p:txBody>
              </p:sp>
              <p:sp>
                <p:nvSpPr>
                  <p:cNvPr id="290" name="Rectangle 62"/>
                  <p:cNvSpPr>
                    <a:spLocks noChangeArrowheads="1"/>
                  </p:cNvSpPr>
                  <p:nvPr/>
                </p:nvSpPr>
                <p:spPr bwMode="auto">
                  <a:xfrm>
                    <a:off x="816" y="3504"/>
                    <a:ext cx="240" cy="192"/>
                  </a:xfrm>
                  <a:prstGeom prst="rect">
                    <a:avLst/>
                  </a:prstGeom>
                  <a:solidFill>
                    <a:srgbClr val="9999FF"/>
                  </a:solidFill>
                  <a:ln w="9525">
                    <a:solidFill>
                      <a:srgbClr val="000099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Pct val="60000"/>
                      <a:buFontTx/>
                      <a:buNone/>
                      <a:tabLst/>
                      <a:defRPr/>
                    </a:pPr>
                    <a:endParaRPr kumimoji="1" lang="ko-KR" altLang="en-US" sz="12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굴림" panose="020B0600000101010101" pitchFamily="50" charset="-127"/>
                      <a:ea typeface="굴림" panose="020B0600000101010101" pitchFamily="50" charset="-127"/>
                    </a:endParaRPr>
                  </a:p>
                </p:txBody>
              </p:sp>
              <p:sp>
                <p:nvSpPr>
                  <p:cNvPr id="291" name="Rectangle 63"/>
                  <p:cNvSpPr>
                    <a:spLocks noChangeArrowheads="1"/>
                  </p:cNvSpPr>
                  <p:nvPr/>
                </p:nvSpPr>
                <p:spPr bwMode="auto">
                  <a:xfrm>
                    <a:off x="1056" y="3408"/>
                    <a:ext cx="336" cy="96"/>
                  </a:xfrm>
                  <a:prstGeom prst="rect">
                    <a:avLst/>
                  </a:prstGeom>
                  <a:solidFill>
                    <a:srgbClr val="9999FF"/>
                  </a:solidFill>
                  <a:ln w="9525">
                    <a:solidFill>
                      <a:srgbClr val="000099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Pct val="60000"/>
                      <a:buFontTx/>
                      <a:buNone/>
                      <a:tabLst/>
                      <a:defRPr/>
                    </a:pPr>
                    <a:endParaRPr kumimoji="1" lang="ko-KR" altLang="en-US" sz="12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굴림" panose="020B0600000101010101" pitchFamily="50" charset="-127"/>
                      <a:ea typeface="굴림" panose="020B0600000101010101" pitchFamily="50" charset="-127"/>
                    </a:endParaRPr>
                  </a:p>
                </p:txBody>
              </p:sp>
              <p:sp>
                <p:nvSpPr>
                  <p:cNvPr id="292" name="Rectangle 64"/>
                  <p:cNvSpPr>
                    <a:spLocks noChangeArrowheads="1"/>
                  </p:cNvSpPr>
                  <p:nvPr/>
                </p:nvSpPr>
                <p:spPr bwMode="auto">
                  <a:xfrm>
                    <a:off x="1056" y="3504"/>
                    <a:ext cx="336" cy="192"/>
                  </a:xfrm>
                  <a:prstGeom prst="rect">
                    <a:avLst/>
                  </a:prstGeom>
                  <a:solidFill>
                    <a:srgbClr val="9999FF"/>
                  </a:solidFill>
                  <a:ln w="9525">
                    <a:solidFill>
                      <a:srgbClr val="000099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Pct val="60000"/>
                      <a:buFontTx/>
                      <a:buNone/>
                      <a:tabLst/>
                      <a:defRPr/>
                    </a:pPr>
                    <a:endParaRPr kumimoji="1" lang="ko-KR" altLang="en-US" sz="12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굴림" panose="020B0600000101010101" pitchFamily="50" charset="-127"/>
                      <a:ea typeface="굴림" panose="020B0600000101010101" pitchFamily="50" charset="-127"/>
                    </a:endParaRPr>
                  </a:p>
                </p:txBody>
              </p:sp>
            </p:grpSp>
            <p:grpSp>
              <p:nvGrpSpPr>
                <p:cNvPr id="279" name="Group 65"/>
                <p:cNvGrpSpPr>
                  <a:grpSpLocks/>
                </p:cNvGrpSpPr>
                <p:nvPr/>
              </p:nvGrpSpPr>
              <p:grpSpPr bwMode="auto">
                <a:xfrm>
                  <a:off x="864" y="3360"/>
                  <a:ext cx="576" cy="288"/>
                  <a:chOff x="816" y="3408"/>
                  <a:chExt cx="576" cy="288"/>
                </a:xfrm>
              </p:grpSpPr>
              <p:sp>
                <p:nvSpPr>
                  <p:cNvPr id="285" name="Rectangle 66"/>
                  <p:cNvSpPr>
                    <a:spLocks noChangeArrowheads="1"/>
                  </p:cNvSpPr>
                  <p:nvPr/>
                </p:nvSpPr>
                <p:spPr bwMode="auto">
                  <a:xfrm>
                    <a:off x="816" y="3408"/>
                    <a:ext cx="240" cy="96"/>
                  </a:xfrm>
                  <a:prstGeom prst="rect">
                    <a:avLst/>
                  </a:prstGeom>
                  <a:solidFill>
                    <a:srgbClr val="9999FF"/>
                  </a:solidFill>
                  <a:ln w="9525">
                    <a:solidFill>
                      <a:srgbClr val="000099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Pct val="60000"/>
                      <a:buFontTx/>
                      <a:buNone/>
                      <a:tabLst/>
                      <a:defRPr/>
                    </a:pPr>
                    <a:endParaRPr kumimoji="1" lang="ko-KR" altLang="en-US" sz="12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굴림" panose="020B0600000101010101" pitchFamily="50" charset="-127"/>
                      <a:ea typeface="굴림" panose="020B0600000101010101" pitchFamily="50" charset="-127"/>
                    </a:endParaRPr>
                  </a:p>
                </p:txBody>
              </p:sp>
              <p:sp>
                <p:nvSpPr>
                  <p:cNvPr id="286" name="Rectangle 67"/>
                  <p:cNvSpPr>
                    <a:spLocks noChangeArrowheads="1"/>
                  </p:cNvSpPr>
                  <p:nvPr/>
                </p:nvSpPr>
                <p:spPr bwMode="auto">
                  <a:xfrm>
                    <a:off x="816" y="3504"/>
                    <a:ext cx="240" cy="192"/>
                  </a:xfrm>
                  <a:prstGeom prst="rect">
                    <a:avLst/>
                  </a:prstGeom>
                  <a:solidFill>
                    <a:srgbClr val="9999FF"/>
                  </a:solidFill>
                  <a:ln w="9525">
                    <a:solidFill>
                      <a:srgbClr val="000099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Pct val="60000"/>
                      <a:buFontTx/>
                      <a:buNone/>
                      <a:tabLst/>
                      <a:defRPr/>
                    </a:pPr>
                    <a:endParaRPr kumimoji="1" lang="ko-KR" altLang="en-US" sz="12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굴림" panose="020B0600000101010101" pitchFamily="50" charset="-127"/>
                      <a:ea typeface="굴림" panose="020B0600000101010101" pitchFamily="50" charset="-127"/>
                    </a:endParaRPr>
                  </a:p>
                </p:txBody>
              </p:sp>
              <p:sp>
                <p:nvSpPr>
                  <p:cNvPr id="287" name="Rectangle 68"/>
                  <p:cNvSpPr>
                    <a:spLocks noChangeArrowheads="1"/>
                  </p:cNvSpPr>
                  <p:nvPr/>
                </p:nvSpPr>
                <p:spPr bwMode="auto">
                  <a:xfrm>
                    <a:off x="1056" y="3408"/>
                    <a:ext cx="336" cy="96"/>
                  </a:xfrm>
                  <a:prstGeom prst="rect">
                    <a:avLst/>
                  </a:prstGeom>
                  <a:solidFill>
                    <a:srgbClr val="9999FF"/>
                  </a:solidFill>
                  <a:ln w="9525">
                    <a:solidFill>
                      <a:srgbClr val="000099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Pct val="60000"/>
                      <a:buFontTx/>
                      <a:buNone/>
                      <a:tabLst/>
                      <a:defRPr/>
                    </a:pPr>
                    <a:endParaRPr kumimoji="1" lang="ko-KR" altLang="en-US" sz="12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굴림" panose="020B0600000101010101" pitchFamily="50" charset="-127"/>
                      <a:ea typeface="굴림" panose="020B0600000101010101" pitchFamily="50" charset="-127"/>
                    </a:endParaRPr>
                  </a:p>
                </p:txBody>
              </p:sp>
              <p:sp>
                <p:nvSpPr>
                  <p:cNvPr id="288" name="Rectangle 69"/>
                  <p:cNvSpPr>
                    <a:spLocks noChangeArrowheads="1"/>
                  </p:cNvSpPr>
                  <p:nvPr/>
                </p:nvSpPr>
                <p:spPr bwMode="auto">
                  <a:xfrm>
                    <a:off x="1056" y="3504"/>
                    <a:ext cx="336" cy="192"/>
                  </a:xfrm>
                  <a:prstGeom prst="rect">
                    <a:avLst/>
                  </a:prstGeom>
                  <a:solidFill>
                    <a:srgbClr val="9999FF"/>
                  </a:solidFill>
                  <a:ln w="9525">
                    <a:solidFill>
                      <a:srgbClr val="000099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Pct val="60000"/>
                      <a:buFontTx/>
                      <a:buNone/>
                      <a:tabLst/>
                      <a:defRPr/>
                    </a:pPr>
                    <a:endParaRPr kumimoji="1" lang="ko-KR" altLang="en-US" sz="12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굴림" panose="020B0600000101010101" pitchFamily="50" charset="-127"/>
                      <a:ea typeface="굴림" panose="020B0600000101010101" pitchFamily="50" charset="-127"/>
                    </a:endParaRPr>
                  </a:p>
                </p:txBody>
              </p:sp>
            </p:grpSp>
            <p:grpSp>
              <p:nvGrpSpPr>
                <p:cNvPr id="280" name="Group 70"/>
                <p:cNvGrpSpPr>
                  <a:grpSpLocks/>
                </p:cNvGrpSpPr>
                <p:nvPr/>
              </p:nvGrpSpPr>
              <p:grpSpPr bwMode="auto">
                <a:xfrm>
                  <a:off x="816" y="3408"/>
                  <a:ext cx="576" cy="288"/>
                  <a:chOff x="816" y="3408"/>
                  <a:chExt cx="576" cy="288"/>
                </a:xfrm>
              </p:grpSpPr>
              <p:sp>
                <p:nvSpPr>
                  <p:cNvPr id="281" name="Rectangle 71"/>
                  <p:cNvSpPr>
                    <a:spLocks noChangeArrowheads="1"/>
                  </p:cNvSpPr>
                  <p:nvPr/>
                </p:nvSpPr>
                <p:spPr bwMode="auto">
                  <a:xfrm>
                    <a:off x="816" y="3408"/>
                    <a:ext cx="240" cy="96"/>
                  </a:xfrm>
                  <a:prstGeom prst="rect">
                    <a:avLst/>
                  </a:prstGeom>
                  <a:solidFill>
                    <a:srgbClr val="9999FF"/>
                  </a:solidFill>
                  <a:ln w="9525">
                    <a:solidFill>
                      <a:srgbClr val="000099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Pct val="60000"/>
                      <a:buFontTx/>
                      <a:buNone/>
                      <a:tabLst/>
                      <a:defRPr/>
                    </a:pPr>
                    <a:endParaRPr kumimoji="1" lang="ko-KR" altLang="en-US" sz="12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굴림" panose="020B0600000101010101" pitchFamily="50" charset="-127"/>
                      <a:ea typeface="굴림" panose="020B0600000101010101" pitchFamily="50" charset="-127"/>
                    </a:endParaRPr>
                  </a:p>
                </p:txBody>
              </p:sp>
              <p:sp>
                <p:nvSpPr>
                  <p:cNvPr id="282" name="Rectangle 72"/>
                  <p:cNvSpPr>
                    <a:spLocks noChangeArrowheads="1"/>
                  </p:cNvSpPr>
                  <p:nvPr/>
                </p:nvSpPr>
                <p:spPr bwMode="auto">
                  <a:xfrm>
                    <a:off x="816" y="3504"/>
                    <a:ext cx="240" cy="192"/>
                  </a:xfrm>
                  <a:prstGeom prst="rect">
                    <a:avLst/>
                  </a:prstGeom>
                  <a:solidFill>
                    <a:srgbClr val="9999FF"/>
                  </a:solidFill>
                  <a:ln w="9525">
                    <a:solidFill>
                      <a:srgbClr val="000099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Pct val="60000"/>
                      <a:buFontTx/>
                      <a:buNone/>
                      <a:tabLst/>
                      <a:defRPr/>
                    </a:pPr>
                    <a:endParaRPr kumimoji="1" lang="ko-KR" altLang="en-US" sz="12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굴림" panose="020B0600000101010101" pitchFamily="50" charset="-127"/>
                      <a:ea typeface="굴림" panose="020B0600000101010101" pitchFamily="50" charset="-127"/>
                    </a:endParaRPr>
                  </a:p>
                </p:txBody>
              </p:sp>
              <p:sp>
                <p:nvSpPr>
                  <p:cNvPr id="283" name="Rectangle 73"/>
                  <p:cNvSpPr>
                    <a:spLocks noChangeArrowheads="1"/>
                  </p:cNvSpPr>
                  <p:nvPr/>
                </p:nvSpPr>
                <p:spPr bwMode="auto">
                  <a:xfrm>
                    <a:off x="1056" y="3408"/>
                    <a:ext cx="336" cy="96"/>
                  </a:xfrm>
                  <a:prstGeom prst="rect">
                    <a:avLst/>
                  </a:prstGeom>
                  <a:solidFill>
                    <a:srgbClr val="9999FF"/>
                  </a:solidFill>
                  <a:ln w="9525">
                    <a:solidFill>
                      <a:srgbClr val="000099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Pct val="60000"/>
                      <a:buFontTx/>
                      <a:buNone/>
                      <a:tabLst/>
                      <a:defRPr/>
                    </a:pPr>
                    <a:endParaRPr kumimoji="1" lang="ko-KR" altLang="en-US" sz="12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굴림" panose="020B0600000101010101" pitchFamily="50" charset="-127"/>
                      <a:ea typeface="굴림" panose="020B0600000101010101" pitchFamily="50" charset="-127"/>
                    </a:endParaRPr>
                  </a:p>
                </p:txBody>
              </p:sp>
              <p:sp>
                <p:nvSpPr>
                  <p:cNvPr id="284" name="Rectangle 74"/>
                  <p:cNvSpPr>
                    <a:spLocks noChangeArrowheads="1"/>
                  </p:cNvSpPr>
                  <p:nvPr/>
                </p:nvSpPr>
                <p:spPr bwMode="auto">
                  <a:xfrm>
                    <a:off x="1056" y="3504"/>
                    <a:ext cx="336" cy="192"/>
                  </a:xfrm>
                  <a:prstGeom prst="rect">
                    <a:avLst/>
                  </a:prstGeom>
                  <a:solidFill>
                    <a:srgbClr val="9999FF"/>
                  </a:solidFill>
                  <a:ln w="9525">
                    <a:solidFill>
                      <a:srgbClr val="000099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Pct val="60000"/>
                      <a:buFontTx/>
                      <a:buNone/>
                      <a:tabLst/>
                      <a:defRPr/>
                    </a:pPr>
                    <a:endParaRPr kumimoji="1" lang="ko-KR" altLang="en-US" sz="12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굴림" panose="020B0600000101010101" pitchFamily="50" charset="-127"/>
                      <a:ea typeface="굴림" panose="020B0600000101010101" pitchFamily="50" charset="-127"/>
                    </a:endParaRPr>
                  </a:p>
                </p:txBody>
              </p:sp>
            </p:grpSp>
          </p:grpSp>
          <p:grpSp>
            <p:nvGrpSpPr>
              <p:cNvPr id="236" name="Group 75"/>
              <p:cNvGrpSpPr>
                <a:grpSpLocks/>
              </p:cNvGrpSpPr>
              <p:nvPr/>
            </p:nvGrpSpPr>
            <p:grpSpPr bwMode="auto">
              <a:xfrm>
                <a:off x="2928" y="3024"/>
                <a:ext cx="672" cy="384"/>
                <a:chOff x="816" y="3312"/>
                <a:chExt cx="672" cy="384"/>
              </a:xfrm>
            </p:grpSpPr>
            <p:grpSp>
              <p:nvGrpSpPr>
                <p:cNvPr id="263" name="Group 76"/>
                <p:cNvGrpSpPr>
                  <a:grpSpLocks/>
                </p:cNvGrpSpPr>
                <p:nvPr/>
              </p:nvGrpSpPr>
              <p:grpSpPr bwMode="auto">
                <a:xfrm>
                  <a:off x="912" y="3312"/>
                  <a:ext cx="576" cy="288"/>
                  <a:chOff x="816" y="3408"/>
                  <a:chExt cx="576" cy="288"/>
                </a:xfrm>
              </p:grpSpPr>
              <p:sp>
                <p:nvSpPr>
                  <p:cNvPr id="274" name="Rectangle 77"/>
                  <p:cNvSpPr>
                    <a:spLocks noChangeArrowheads="1"/>
                  </p:cNvSpPr>
                  <p:nvPr/>
                </p:nvSpPr>
                <p:spPr bwMode="auto">
                  <a:xfrm>
                    <a:off x="816" y="3408"/>
                    <a:ext cx="240" cy="96"/>
                  </a:xfrm>
                  <a:prstGeom prst="rect">
                    <a:avLst/>
                  </a:prstGeom>
                  <a:solidFill>
                    <a:srgbClr val="9999FF"/>
                  </a:solidFill>
                  <a:ln w="9525">
                    <a:solidFill>
                      <a:srgbClr val="000099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Pct val="60000"/>
                      <a:buFontTx/>
                      <a:buNone/>
                      <a:tabLst/>
                      <a:defRPr/>
                    </a:pPr>
                    <a:endParaRPr kumimoji="1" lang="ko-KR" altLang="en-US" sz="12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굴림" panose="020B0600000101010101" pitchFamily="50" charset="-127"/>
                      <a:ea typeface="굴림" panose="020B0600000101010101" pitchFamily="50" charset="-127"/>
                    </a:endParaRPr>
                  </a:p>
                </p:txBody>
              </p:sp>
              <p:sp>
                <p:nvSpPr>
                  <p:cNvPr id="275" name="Rectangle 78"/>
                  <p:cNvSpPr>
                    <a:spLocks noChangeArrowheads="1"/>
                  </p:cNvSpPr>
                  <p:nvPr/>
                </p:nvSpPr>
                <p:spPr bwMode="auto">
                  <a:xfrm>
                    <a:off x="816" y="3504"/>
                    <a:ext cx="240" cy="192"/>
                  </a:xfrm>
                  <a:prstGeom prst="rect">
                    <a:avLst/>
                  </a:prstGeom>
                  <a:solidFill>
                    <a:srgbClr val="9999FF"/>
                  </a:solidFill>
                  <a:ln w="9525">
                    <a:solidFill>
                      <a:srgbClr val="000099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Pct val="60000"/>
                      <a:buFontTx/>
                      <a:buNone/>
                      <a:tabLst/>
                      <a:defRPr/>
                    </a:pPr>
                    <a:endParaRPr kumimoji="1" lang="ko-KR" altLang="en-US" sz="12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굴림" panose="020B0600000101010101" pitchFamily="50" charset="-127"/>
                      <a:ea typeface="굴림" panose="020B0600000101010101" pitchFamily="50" charset="-127"/>
                    </a:endParaRPr>
                  </a:p>
                </p:txBody>
              </p:sp>
              <p:sp>
                <p:nvSpPr>
                  <p:cNvPr id="276" name="Rectangle 79"/>
                  <p:cNvSpPr>
                    <a:spLocks noChangeArrowheads="1"/>
                  </p:cNvSpPr>
                  <p:nvPr/>
                </p:nvSpPr>
                <p:spPr bwMode="auto">
                  <a:xfrm>
                    <a:off x="1056" y="3408"/>
                    <a:ext cx="336" cy="96"/>
                  </a:xfrm>
                  <a:prstGeom prst="rect">
                    <a:avLst/>
                  </a:prstGeom>
                  <a:solidFill>
                    <a:srgbClr val="9999FF"/>
                  </a:solidFill>
                  <a:ln w="9525">
                    <a:solidFill>
                      <a:srgbClr val="000099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Pct val="60000"/>
                      <a:buFontTx/>
                      <a:buNone/>
                      <a:tabLst/>
                      <a:defRPr/>
                    </a:pPr>
                    <a:endParaRPr kumimoji="1" lang="ko-KR" altLang="en-US" sz="12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굴림" panose="020B0600000101010101" pitchFamily="50" charset="-127"/>
                      <a:ea typeface="굴림" panose="020B0600000101010101" pitchFamily="50" charset="-127"/>
                    </a:endParaRPr>
                  </a:p>
                </p:txBody>
              </p:sp>
              <p:sp>
                <p:nvSpPr>
                  <p:cNvPr id="277" name="Rectangle 80"/>
                  <p:cNvSpPr>
                    <a:spLocks noChangeArrowheads="1"/>
                  </p:cNvSpPr>
                  <p:nvPr/>
                </p:nvSpPr>
                <p:spPr bwMode="auto">
                  <a:xfrm>
                    <a:off x="1056" y="3504"/>
                    <a:ext cx="336" cy="192"/>
                  </a:xfrm>
                  <a:prstGeom prst="rect">
                    <a:avLst/>
                  </a:prstGeom>
                  <a:solidFill>
                    <a:srgbClr val="9999FF"/>
                  </a:solidFill>
                  <a:ln w="9525">
                    <a:solidFill>
                      <a:srgbClr val="000099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Pct val="60000"/>
                      <a:buFontTx/>
                      <a:buNone/>
                      <a:tabLst/>
                      <a:defRPr/>
                    </a:pPr>
                    <a:endParaRPr kumimoji="1" lang="ko-KR" altLang="en-US" sz="12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굴림" panose="020B0600000101010101" pitchFamily="50" charset="-127"/>
                      <a:ea typeface="굴림" panose="020B0600000101010101" pitchFamily="50" charset="-127"/>
                    </a:endParaRPr>
                  </a:p>
                </p:txBody>
              </p:sp>
            </p:grpSp>
            <p:grpSp>
              <p:nvGrpSpPr>
                <p:cNvPr id="264" name="Group 81"/>
                <p:cNvGrpSpPr>
                  <a:grpSpLocks/>
                </p:cNvGrpSpPr>
                <p:nvPr/>
              </p:nvGrpSpPr>
              <p:grpSpPr bwMode="auto">
                <a:xfrm>
                  <a:off x="864" y="3360"/>
                  <a:ext cx="576" cy="288"/>
                  <a:chOff x="816" y="3408"/>
                  <a:chExt cx="576" cy="288"/>
                </a:xfrm>
              </p:grpSpPr>
              <p:sp>
                <p:nvSpPr>
                  <p:cNvPr id="270" name="Rectangle 82"/>
                  <p:cNvSpPr>
                    <a:spLocks noChangeArrowheads="1"/>
                  </p:cNvSpPr>
                  <p:nvPr/>
                </p:nvSpPr>
                <p:spPr bwMode="auto">
                  <a:xfrm>
                    <a:off x="816" y="3408"/>
                    <a:ext cx="240" cy="96"/>
                  </a:xfrm>
                  <a:prstGeom prst="rect">
                    <a:avLst/>
                  </a:prstGeom>
                  <a:solidFill>
                    <a:srgbClr val="9999FF"/>
                  </a:solidFill>
                  <a:ln w="9525">
                    <a:solidFill>
                      <a:srgbClr val="000099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Pct val="60000"/>
                      <a:buFontTx/>
                      <a:buNone/>
                      <a:tabLst/>
                      <a:defRPr/>
                    </a:pPr>
                    <a:endParaRPr kumimoji="1" lang="ko-KR" altLang="en-US" sz="12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굴림" panose="020B0600000101010101" pitchFamily="50" charset="-127"/>
                      <a:ea typeface="굴림" panose="020B0600000101010101" pitchFamily="50" charset="-127"/>
                    </a:endParaRPr>
                  </a:p>
                </p:txBody>
              </p:sp>
              <p:sp>
                <p:nvSpPr>
                  <p:cNvPr id="271" name="Rectangle 83"/>
                  <p:cNvSpPr>
                    <a:spLocks noChangeArrowheads="1"/>
                  </p:cNvSpPr>
                  <p:nvPr/>
                </p:nvSpPr>
                <p:spPr bwMode="auto">
                  <a:xfrm>
                    <a:off x="816" y="3504"/>
                    <a:ext cx="240" cy="192"/>
                  </a:xfrm>
                  <a:prstGeom prst="rect">
                    <a:avLst/>
                  </a:prstGeom>
                  <a:solidFill>
                    <a:srgbClr val="9999FF"/>
                  </a:solidFill>
                  <a:ln w="9525">
                    <a:solidFill>
                      <a:srgbClr val="000099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Pct val="60000"/>
                      <a:buFontTx/>
                      <a:buNone/>
                      <a:tabLst/>
                      <a:defRPr/>
                    </a:pPr>
                    <a:endParaRPr kumimoji="1" lang="ko-KR" altLang="en-US" sz="12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굴림" panose="020B0600000101010101" pitchFamily="50" charset="-127"/>
                      <a:ea typeface="굴림" panose="020B0600000101010101" pitchFamily="50" charset="-127"/>
                    </a:endParaRPr>
                  </a:p>
                </p:txBody>
              </p:sp>
              <p:sp>
                <p:nvSpPr>
                  <p:cNvPr id="272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1056" y="3408"/>
                    <a:ext cx="336" cy="96"/>
                  </a:xfrm>
                  <a:prstGeom prst="rect">
                    <a:avLst/>
                  </a:prstGeom>
                  <a:solidFill>
                    <a:srgbClr val="9999FF"/>
                  </a:solidFill>
                  <a:ln w="9525">
                    <a:solidFill>
                      <a:srgbClr val="000099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Pct val="60000"/>
                      <a:buFontTx/>
                      <a:buNone/>
                      <a:tabLst/>
                      <a:defRPr/>
                    </a:pPr>
                    <a:endParaRPr kumimoji="1" lang="ko-KR" altLang="en-US" sz="12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굴림" panose="020B0600000101010101" pitchFamily="50" charset="-127"/>
                      <a:ea typeface="굴림" panose="020B0600000101010101" pitchFamily="50" charset="-127"/>
                    </a:endParaRPr>
                  </a:p>
                </p:txBody>
              </p:sp>
              <p:sp>
                <p:nvSpPr>
                  <p:cNvPr id="273" name="Rectangle 85"/>
                  <p:cNvSpPr>
                    <a:spLocks noChangeArrowheads="1"/>
                  </p:cNvSpPr>
                  <p:nvPr/>
                </p:nvSpPr>
                <p:spPr bwMode="auto">
                  <a:xfrm>
                    <a:off x="1056" y="3504"/>
                    <a:ext cx="336" cy="192"/>
                  </a:xfrm>
                  <a:prstGeom prst="rect">
                    <a:avLst/>
                  </a:prstGeom>
                  <a:solidFill>
                    <a:srgbClr val="9999FF"/>
                  </a:solidFill>
                  <a:ln w="9525">
                    <a:solidFill>
                      <a:srgbClr val="000099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Pct val="60000"/>
                      <a:buFontTx/>
                      <a:buNone/>
                      <a:tabLst/>
                      <a:defRPr/>
                    </a:pPr>
                    <a:endParaRPr kumimoji="1" lang="ko-KR" altLang="en-US" sz="12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굴림" panose="020B0600000101010101" pitchFamily="50" charset="-127"/>
                      <a:ea typeface="굴림" panose="020B0600000101010101" pitchFamily="50" charset="-127"/>
                    </a:endParaRPr>
                  </a:p>
                </p:txBody>
              </p:sp>
            </p:grpSp>
            <p:grpSp>
              <p:nvGrpSpPr>
                <p:cNvPr id="265" name="Group 86"/>
                <p:cNvGrpSpPr>
                  <a:grpSpLocks/>
                </p:cNvGrpSpPr>
                <p:nvPr/>
              </p:nvGrpSpPr>
              <p:grpSpPr bwMode="auto">
                <a:xfrm>
                  <a:off x="816" y="3408"/>
                  <a:ext cx="576" cy="288"/>
                  <a:chOff x="816" y="3408"/>
                  <a:chExt cx="576" cy="288"/>
                </a:xfrm>
              </p:grpSpPr>
              <p:sp>
                <p:nvSpPr>
                  <p:cNvPr id="266" name="Rectangle 87"/>
                  <p:cNvSpPr>
                    <a:spLocks noChangeArrowheads="1"/>
                  </p:cNvSpPr>
                  <p:nvPr/>
                </p:nvSpPr>
                <p:spPr bwMode="auto">
                  <a:xfrm>
                    <a:off x="816" y="3408"/>
                    <a:ext cx="240" cy="96"/>
                  </a:xfrm>
                  <a:prstGeom prst="rect">
                    <a:avLst/>
                  </a:prstGeom>
                  <a:solidFill>
                    <a:srgbClr val="9999FF"/>
                  </a:solidFill>
                  <a:ln w="9525">
                    <a:solidFill>
                      <a:srgbClr val="000099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Pct val="60000"/>
                      <a:buFontTx/>
                      <a:buNone/>
                      <a:tabLst/>
                      <a:defRPr/>
                    </a:pPr>
                    <a:endParaRPr kumimoji="1" lang="ko-KR" altLang="en-US" sz="12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굴림" panose="020B0600000101010101" pitchFamily="50" charset="-127"/>
                      <a:ea typeface="굴림" panose="020B0600000101010101" pitchFamily="50" charset="-127"/>
                    </a:endParaRPr>
                  </a:p>
                </p:txBody>
              </p:sp>
              <p:sp>
                <p:nvSpPr>
                  <p:cNvPr id="267" name="Rectangle 88"/>
                  <p:cNvSpPr>
                    <a:spLocks noChangeArrowheads="1"/>
                  </p:cNvSpPr>
                  <p:nvPr/>
                </p:nvSpPr>
                <p:spPr bwMode="auto">
                  <a:xfrm>
                    <a:off x="816" y="3504"/>
                    <a:ext cx="240" cy="192"/>
                  </a:xfrm>
                  <a:prstGeom prst="rect">
                    <a:avLst/>
                  </a:prstGeom>
                  <a:solidFill>
                    <a:srgbClr val="9999FF"/>
                  </a:solidFill>
                  <a:ln w="9525">
                    <a:solidFill>
                      <a:srgbClr val="000099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Pct val="60000"/>
                      <a:buFontTx/>
                      <a:buNone/>
                      <a:tabLst/>
                      <a:defRPr/>
                    </a:pPr>
                    <a:endParaRPr kumimoji="1" lang="ko-KR" altLang="en-US" sz="12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굴림" panose="020B0600000101010101" pitchFamily="50" charset="-127"/>
                      <a:ea typeface="굴림" panose="020B0600000101010101" pitchFamily="50" charset="-127"/>
                    </a:endParaRPr>
                  </a:p>
                </p:txBody>
              </p:sp>
              <p:sp>
                <p:nvSpPr>
                  <p:cNvPr id="268" name="Rectangle 89"/>
                  <p:cNvSpPr>
                    <a:spLocks noChangeArrowheads="1"/>
                  </p:cNvSpPr>
                  <p:nvPr/>
                </p:nvSpPr>
                <p:spPr bwMode="auto">
                  <a:xfrm>
                    <a:off x="1056" y="3408"/>
                    <a:ext cx="336" cy="96"/>
                  </a:xfrm>
                  <a:prstGeom prst="rect">
                    <a:avLst/>
                  </a:prstGeom>
                  <a:solidFill>
                    <a:srgbClr val="9999FF"/>
                  </a:solidFill>
                  <a:ln w="9525">
                    <a:solidFill>
                      <a:srgbClr val="000099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Pct val="60000"/>
                      <a:buFontTx/>
                      <a:buNone/>
                      <a:tabLst/>
                      <a:defRPr/>
                    </a:pPr>
                    <a:endParaRPr kumimoji="1" lang="ko-KR" altLang="en-US" sz="12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굴림" panose="020B0600000101010101" pitchFamily="50" charset="-127"/>
                      <a:ea typeface="굴림" panose="020B0600000101010101" pitchFamily="50" charset="-127"/>
                    </a:endParaRPr>
                  </a:p>
                </p:txBody>
              </p:sp>
              <p:sp>
                <p:nvSpPr>
                  <p:cNvPr id="269" name="Rectangle 90"/>
                  <p:cNvSpPr>
                    <a:spLocks noChangeArrowheads="1"/>
                  </p:cNvSpPr>
                  <p:nvPr/>
                </p:nvSpPr>
                <p:spPr bwMode="auto">
                  <a:xfrm>
                    <a:off x="1056" y="3504"/>
                    <a:ext cx="336" cy="192"/>
                  </a:xfrm>
                  <a:prstGeom prst="rect">
                    <a:avLst/>
                  </a:prstGeom>
                  <a:solidFill>
                    <a:srgbClr val="9999FF"/>
                  </a:solidFill>
                  <a:ln w="9525">
                    <a:solidFill>
                      <a:srgbClr val="000099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Pct val="60000"/>
                      <a:buFontTx/>
                      <a:buNone/>
                      <a:tabLst/>
                      <a:defRPr/>
                    </a:pPr>
                    <a:endParaRPr kumimoji="1" lang="ko-KR" altLang="en-US" sz="12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굴림" panose="020B0600000101010101" pitchFamily="50" charset="-127"/>
                      <a:ea typeface="굴림" panose="020B0600000101010101" pitchFamily="50" charset="-127"/>
                    </a:endParaRPr>
                  </a:p>
                </p:txBody>
              </p:sp>
            </p:grpSp>
          </p:grpSp>
          <p:grpSp>
            <p:nvGrpSpPr>
              <p:cNvPr id="237" name="Group 91"/>
              <p:cNvGrpSpPr>
                <a:grpSpLocks/>
              </p:cNvGrpSpPr>
              <p:nvPr/>
            </p:nvGrpSpPr>
            <p:grpSpPr bwMode="auto">
              <a:xfrm>
                <a:off x="4510" y="2736"/>
                <a:ext cx="672" cy="384"/>
                <a:chOff x="816" y="3312"/>
                <a:chExt cx="672" cy="384"/>
              </a:xfrm>
            </p:grpSpPr>
            <p:grpSp>
              <p:nvGrpSpPr>
                <p:cNvPr id="248" name="Group 92"/>
                <p:cNvGrpSpPr>
                  <a:grpSpLocks/>
                </p:cNvGrpSpPr>
                <p:nvPr/>
              </p:nvGrpSpPr>
              <p:grpSpPr bwMode="auto">
                <a:xfrm>
                  <a:off x="912" y="3312"/>
                  <a:ext cx="576" cy="288"/>
                  <a:chOff x="816" y="3408"/>
                  <a:chExt cx="576" cy="288"/>
                </a:xfrm>
              </p:grpSpPr>
              <p:sp>
                <p:nvSpPr>
                  <p:cNvPr id="259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816" y="3408"/>
                    <a:ext cx="240" cy="96"/>
                  </a:xfrm>
                  <a:prstGeom prst="rect">
                    <a:avLst/>
                  </a:prstGeom>
                  <a:solidFill>
                    <a:srgbClr val="9999FF"/>
                  </a:solidFill>
                  <a:ln w="9525">
                    <a:solidFill>
                      <a:srgbClr val="000099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Pct val="60000"/>
                      <a:buFontTx/>
                      <a:buNone/>
                      <a:tabLst/>
                      <a:defRPr/>
                    </a:pPr>
                    <a:endParaRPr kumimoji="1" lang="ko-KR" altLang="en-US" sz="12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굴림" panose="020B0600000101010101" pitchFamily="50" charset="-127"/>
                      <a:ea typeface="굴림" panose="020B0600000101010101" pitchFamily="50" charset="-127"/>
                    </a:endParaRPr>
                  </a:p>
                </p:txBody>
              </p:sp>
              <p:sp>
                <p:nvSpPr>
                  <p:cNvPr id="260" name="Rectangle 94"/>
                  <p:cNvSpPr>
                    <a:spLocks noChangeArrowheads="1"/>
                  </p:cNvSpPr>
                  <p:nvPr/>
                </p:nvSpPr>
                <p:spPr bwMode="auto">
                  <a:xfrm>
                    <a:off x="816" y="3504"/>
                    <a:ext cx="240" cy="192"/>
                  </a:xfrm>
                  <a:prstGeom prst="rect">
                    <a:avLst/>
                  </a:prstGeom>
                  <a:solidFill>
                    <a:srgbClr val="9999FF"/>
                  </a:solidFill>
                  <a:ln w="9525">
                    <a:solidFill>
                      <a:srgbClr val="000099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Pct val="60000"/>
                      <a:buFontTx/>
                      <a:buNone/>
                      <a:tabLst/>
                      <a:defRPr/>
                    </a:pPr>
                    <a:endParaRPr kumimoji="1" lang="ko-KR" altLang="en-US" sz="12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굴림" panose="020B0600000101010101" pitchFamily="50" charset="-127"/>
                      <a:ea typeface="굴림" panose="020B0600000101010101" pitchFamily="50" charset="-127"/>
                    </a:endParaRPr>
                  </a:p>
                </p:txBody>
              </p:sp>
              <p:sp>
                <p:nvSpPr>
                  <p:cNvPr id="261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1056" y="3408"/>
                    <a:ext cx="336" cy="96"/>
                  </a:xfrm>
                  <a:prstGeom prst="rect">
                    <a:avLst/>
                  </a:prstGeom>
                  <a:solidFill>
                    <a:srgbClr val="9999FF"/>
                  </a:solidFill>
                  <a:ln w="9525">
                    <a:solidFill>
                      <a:srgbClr val="000099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Pct val="60000"/>
                      <a:buFontTx/>
                      <a:buNone/>
                      <a:tabLst/>
                      <a:defRPr/>
                    </a:pPr>
                    <a:endParaRPr kumimoji="1" lang="ko-KR" altLang="en-US" sz="12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굴림" panose="020B0600000101010101" pitchFamily="50" charset="-127"/>
                      <a:ea typeface="굴림" panose="020B0600000101010101" pitchFamily="50" charset="-127"/>
                    </a:endParaRPr>
                  </a:p>
                </p:txBody>
              </p:sp>
              <p:sp>
                <p:nvSpPr>
                  <p:cNvPr id="262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1056" y="3504"/>
                    <a:ext cx="336" cy="192"/>
                  </a:xfrm>
                  <a:prstGeom prst="rect">
                    <a:avLst/>
                  </a:prstGeom>
                  <a:solidFill>
                    <a:srgbClr val="9999FF"/>
                  </a:solidFill>
                  <a:ln w="9525">
                    <a:solidFill>
                      <a:srgbClr val="000099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Pct val="60000"/>
                      <a:buFontTx/>
                      <a:buNone/>
                      <a:tabLst/>
                      <a:defRPr/>
                    </a:pPr>
                    <a:endParaRPr kumimoji="1" lang="ko-KR" altLang="en-US" sz="12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굴림" panose="020B0600000101010101" pitchFamily="50" charset="-127"/>
                      <a:ea typeface="굴림" panose="020B0600000101010101" pitchFamily="50" charset="-127"/>
                    </a:endParaRPr>
                  </a:p>
                </p:txBody>
              </p:sp>
            </p:grpSp>
            <p:grpSp>
              <p:nvGrpSpPr>
                <p:cNvPr id="249" name="Group 97"/>
                <p:cNvGrpSpPr>
                  <a:grpSpLocks/>
                </p:cNvGrpSpPr>
                <p:nvPr/>
              </p:nvGrpSpPr>
              <p:grpSpPr bwMode="auto">
                <a:xfrm>
                  <a:off x="864" y="3360"/>
                  <a:ext cx="576" cy="288"/>
                  <a:chOff x="816" y="3408"/>
                  <a:chExt cx="576" cy="288"/>
                </a:xfrm>
              </p:grpSpPr>
              <p:sp>
                <p:nvSpPr>
                  <p:cNvPr id="255" name="Rectangle 98"/>
                  <p:cNvSpPr>
                    <a:spLocks noChangeArrowheads="1"/>
                  </p:cNvSpPr>
                  <p:nvPr/>
                </p:nvSpPr>
                <p:spPr bwMode="auto">
                  <a:xfrm>
                    <a:off x="816" y="3408"/>
                    <a:ext cx="240" cy="96"/>
                  </a:xfrm>
                  <a:prstGeom prst="rect">
                    <a:avLst/>
                  </a:prstGeom>
                  <a:solidFill>
                    <a:srgbClr val="9999FF"/>
                  </a:solidFill>
                  <a:ln w="9525">
                    <a:solidFill>
                      <a:srgbClr val="000099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Pct val="60000"/>
                      <a:buFontTx/>
                      <a:buNone/>
                      <a:tabLst/>
                      <a:defRPr/>
                    </a:pPr>
                    <a:endParaRPr kumimoji="1" lang="ko-KR" altLang="en-US" sz="12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굴림" panose="020B0600000101010101" pitchFamily="50" charset="-127"/>
                      <a:ea typeface="굴림" panose="020B0600000101010101" pitchFamily="50" charset="-127"/>
                    </a:endParaRPr>
                  </a:p>
                </p:txBody>
              </p:sp>
              <p:sp>
                <p:nvSpPr>
                  <p:cNvPr id="256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816" y="3504"/>
                    <a:ext cx="240" cy="192"/>
                  </a:xfrm>
                  <a:prstGeom prst="rect">
                    <a:avLst/>
                  </a:prstGeom>
                  <a:solidFill>
                    <a:srgbClr val="9999FF"/>
                  </a:solidFill>
                  <a:ln w="9525">
                    <a:solidFill>
                      <a:srgbClr val="000099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Pct val="60000"/>
                      <a:buFontTx/>
                      <a:buNone/>
                      <a:tabLst/>
                      <a:defRPr/>
                    </a:pPr>
                    <a:endParaRPr kumimoji="1" lang="ko-KR" altLang="en-US" sz="12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굴림" panose="020B0600000101010101" pitchFamily="50" charset="-127"/>
                      <a:ea typeface="굴림" panose="020B0600000101010101" pitchFamily="50" charset="-127"/>
                    </a:endParaRPr>
                  </a:p>
                </p:txBody>
              </p:sp>
              <p:sp>
                <p:nvSpPr>
                  <p:cNvPr id="257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1056" y="3408"/>
                    <a:ext cx="336" cy="96"/>
                  </a:xfrm>
                  <a:prstGeom prst="rect">
                    <a:avLst/>
                  </a:prstGeom>
                  <a:solidFill>
                    <a:srgbClr val="9999FF"/>
                  </a:solidFill>
                  <a:ln w="9525">
                    <a:solidFill>
                      <a:srgbClr val="000099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Pct val="60000"/>
                      <a:buFontTx/>
                      <a:buNone/>
                      <a:tabLst/>
                      <a:defRPr/>
                    </a:pPr>
                    <a:endParaRPr kumimoji="1" lang="ko-KR" altLang="en-US" sz="12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굴림" panose="020B0600000101010101" pitchFamily="50" charset="-127"/>
                      <a:ea typeface="굴림" panose="020B0600000101010101" pitchFamily="50" charset="-127"/>
                    </a:endParaRPr>
                  </a:p>
                </p:txBody>
              </p:sp>
              <p:sp>
                <p:nvSpPr>
                  <p:cNvPr id="258" name="Rectangle 101"/>
                  <p:cNvSpPr>
                    <a:spLocks noChangeArrowheads="1"/>
                  </p:cNvSpPr>
                  <p:nvPr/>
                </p:nvSpPr>
                <p:spPr bwMode="auto">
                  <a:xfrm>
                    <a:off x="1056" y="3504"/>
                    <a:ext cx="336" cy="192"/>
                  </a:xfrm>
                  <a:prstGeom prst="rect">
                    <a:avLst/>
                  </a:prstGeom>
                  <a:solidFill>
                    <a:srgbClr val="9999FF"/>
                  </a:solidFill>
                  <a:ln w="9525">
                    <a:solidFill>
                      <a:srgbClr val="000099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Pct val="60000"/>
                      <a:buFontTx/>
                      <a:buNone/>
                      <a:tabLst/>
                      <a:defRPr/>
                    </a:pPr>
                    <a:endParaRPr kumimoji="1" lang="ko-KR" altLang="en-US" sz="12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굴림" panose="020B0600000101010101" pitchFamily="50" charset="-127"/>
                      <a:ea typeface="굴림" panose="020B0600000101010101" pitchFamily="50" charset="-127"/>
                    </a:endParaRPr>
                  </a:p>
                </p:txBody>
              </p:sp>
            </p:grpSp>
            <p:grpSp>
              <p:nvGrpSpPr>
                <p:cNvPr id="250" name="Group 102"/>
                <p:cNvGrpSpPr>
                  <a:grpSpLocks/>
                </p:cNvGrpSpPr>
                <p:nvPr/>
              </p:nvGrpSpPr>
              <p:grpSpPr bwMode="auto">
                <a:xfrm>
                  <a:off x="816" y="3408"/>
                  <a:ext cx="576" cy="288"/>
                  <a:chOff x="816" y="3408"/>
                  <a:chExt cx="576" cy="288"/>
                </a:xfrm>
              </p:grpSpPr>
              <p:sp>
                <p:nvSpPr>
                  <p:cNvPr id="251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816" y="3408"/>
                    <a:ext cx="240" cy="96"/>
                  </a:xfrm>
                  <a:prstGeom prst="rect">
                    <a:avLst/>
                  </a:prstGeom>
                  <a:solidFill>
                    <a:srgbClr val="9999FF"/>
                  </a:solidFill>
                  <a:ln w="9525">
                    <a:solidFill>
                      <a:srgbClr val="000099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Pct val="60000"/>
                      <a:buFontTx/>
                      <a:buNone/>
                      <a:tabLst/>
                      <a:defRPr/>
                    </a:pPr>
                    <a:endParaRPr kumimoji="1" lang="ko-KR" altLang="en-US" sz="12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굴림" panose="020B0600000101010101" pitchFamily="50" charset="-127"/>
                      <a:ea typeface="굴림" panose="020B0600000101010101" pitchFamily="50" charset="-127"/>
                    </a:endParaRPr>
                  </a:p>
                </p:txBody>
              </p:sp>
              <p:sp>
                <p:nvSpPr>
                  <p:cNvPr id="252" name="Rectangle 104"/>
                  <p:cNvSpPr>
                    <a:spLocks noChangeArrowheads="1"/>
                  </p:cNvSpPr>
                  <p:nvPr/>
                </p:nvSpPr>
                <p:spPr bwMode="auto">
                  <a:xfrm>
                    <a:off x="816" y="3504"/>
                    <a:ext cx="240" cy="192"/>
                  </a:xfrm>
                  <a:prstGeom prst="rect">
                    <a:avLst/>
                  </a:prstGeom>
                  <a:solidFill>
                    <a:srgbClr val="9999FF"/>
                  </a:solidFill>
                  <a:ln w="9525">
                    <a:solidFill>
                      <a:srgbClr val="000099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Pct val="60000"/>
                      <a:buFontTx/>
                      <a:buNone/>
                      <a:tabLst/>
                      <a:defRPr/>
                    </a:pPr>
                    <a:endParaRPr kumimoji="1" lang="ko-KR" altLang="en-US" sz="12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굴림" panose="020B0600000101010101" pitchFamily="50" charset="-127"/>
                      <a:ea typeface="굴림" panose="020B0600000101010101" pitchFamily="50" charset="-127"/>
                    </a:endParaRPr>
                  </a:p>
                </p:txBody>
              </p:sp>
              <p:sp>
                <p:nvSpPr>
                  <p:cNvPr id="253" name="Rectangle 105"/>
                  <p:cNvSpPr>
                    <a:spLocks noChangeArrowheads="1"/>
                  </p:cNvSpPr>
                  <p:nvPr/>
                </p:nvSpPr>
                <p:spPr bwMode="auto">
                  <a:xfrm>
                    <a:off x="1056" y="3408"/>
                    <a:ext cx="336" cy="96"/>
                  </a:xfrm>
                  <a:prstGeom prst="rect">
                    <a:avLst/>
                  </a:prstGeom>
                  <a:solidFill>
                    <a:srgbClr val="9999FF"/>
                  </a:solidFill>
                  <a:ln w="9525">
                    <a:solidFill>
                      <a:srgbClr val="000099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Pct val="60000"/>
                      <a:buFontTx/>
                      <a:buNone/>
                      <a:tabLst/>
                      <a:defRPr/>
                    </a:pPr>
                    <a:endParaRPr kumimoji="1" lang="ko-KR" altLang="en-US" sz="12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굴림" panose="020B0600000101010101" pitchFamily="50" charset="-127"/>
                      <a:ea typeface="굴림" panose="020B0600000101010101" pitchFamily="50" charset="-127"/>
                    </a:endParaRPr>
                  </a:p>
                </p:txBody>
              </p:sp>
              <p:sp>
                <p:nvSpPr>
                  <p:cNvPr id="254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1056" y="3504"/>
                    <a:ext cx="336" cy="192"/>
                  </a:xfrm>
                  <a:prstGeom prst="rect">
                    <a:avLst/>
                  </a:prstGeom>
                  <a:solidFill>
                    <a:srgbClr val="9999FF"/>
                  </a:solidFill>
                  <a:ln w="9525">
                    <a:solidFill>
                      <a:srgbClr val="000099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Pct val="60000"/>
                      <a:buFontTx/>
                      <a:buNone/>
                      <a:tabLst/>
                      <a:defRPr/>
                    </a:pPr>
                    <a:endParaRPr kumimoji="1" lang="ko-KR" altLang="en-US" sz="12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굴림" panose="020B0600000101010101" pitchFamily="50" charset="-127"/>
                      <a:ea typeface="굴림" panose="020B0600000101010101" pitchFamily="50" charset="-127"/>
                    </a:endParaRPr>
                  </a:p>
                </p:txBody>
              </p:sp>
            </p:grpSp>
          </p:grpSp>
          <p:sp>
            <p:nvSpPr>
              <p:cNvPr id="238" name="Text Box 107"/>
              <p:cNvSpPr txBox="1">
                <a:spLocks noChangeArrowheads="1"/>
              </p:cNvSpPr>
              <p:nvPr/>
            </p:nvSpPr>
            <p:spPr bwMode="auto">
              <a:xfrm>
                <a:off x="2980" y="2272"/>
                <a:ext cx="56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체" panose="020B0609000101010101" pitchFamily="49" charset="-127"/>
                    <a:ea typeface="굴림체" panose="020B0609000101010101" pitchFamily="49" charset="-127"/>
                  </a:rPr>
                  <a:t>좌표파일</a:t>
                </a:r>
              </a:p>
            </p:txBody>
          </p:sp>
          <p:sp>
            <p:nvSpPr>
              <p:cNvPr id="239" name="Text Box 108"/>
              <p:cNvSpPr txBox="1">
                <a:spLocks noChangeArrowheads="1"/>
              </p:cNvSpPr>
              <p:nvPr/>
            </p:nvSpPr>
            <p:spPr bwMode="auto">
              <a:xfrm>
                <a:off x="2784" y="2064"/>
                <a:ext cx="1012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굴림체" panose="020B0609000101010101" pitchFamily="49" charset="-127"/>
                    <a:ea typeface="굴림체" panose="020B0609000101010101" pitchFamily="49" charset="-127"/>
                  </a:rPr>
                  <a:t>도형데이터베이스</a:t>
                </a:r>
              </a:p>
            </p:txBody>
          </p:sp>
          <p:sp>
            <p:nvSpPr>
              <p:cNvPr id="240" name="Text Box 109"/>
              <p:cNvSpPr txBox="1">
                <a:spLocks noChangeArrowheads="1"/>
              </p:cNvSpPr>
              <p:nvPr/>
            </p:nvSpPr>
            <p:spPr bwMode="auto">
              <a:xfrm>
                <a:off x="4368" y="2064"/>
                <a:ext cx="1012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굴림체" panose="020B0609000101010101" pitchFamily="49" charset="-127"/>
                    <a:ea typeface="굴림체" panose="020B0609000101010101" pitchFamily="49" charset="-127"/>
                  </a:rPr>
                  <a:t>속성데이터베이스</a:t>
                </a:r>
              </a:p>
            </p:txBody>
          </p:sp>
          <p:sp>
            <p:nvSpPr>
              <p:cNvPr id="241" name="Text Box 110"/>
              <p:cNvSpPr txBox="1">
                <a:spLocks noChangeArrowheads="1"/>
              </p:cNvSpPr>
              <p:nvPr/>
            </p:nvSpPr>
            <p:spPr bwMode="auto">
              <a:xfrm>
                <a:off x="2980" y="2856"/>
                <a:ext cx="56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체" panose="020B0609000101010101" pitchFamily="49" charset="-127"/>
                    <a:ea typeface="굴림체" panose="020B0609000101010101" pitchFamily="49" charset="-127"/>
                  </a:rPr>
                  <a:t>위상파일</a:t>
                </a:r>
              </a:p>
            </p:txBody>
          </p:sp>
          <p:sp>
            <p:nvSpPr>
              <p:cNvPr id="242" name="Text Box 111"/>
              <p:cNvSpPr txBox="1">
                <a:spLocks noChangeArrowheads="1"/>
              </p:cNvSpPr>
              <p:nvPr/>
            </p:nvSpPr>
            <p:spPr bwMode="auto">
              <a:xfrm>
                <a:off x="4506" y="2552"/>
                <a:ext cx="682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400" b="1" kern="0" dirty="0">
                    <a:solidFill>
                      <a:srgbClr val="FFFFFF"/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rPr>
                  <a:t>속</a:t>
                </a:r>
                <a:r>
                  <a:rPr kumimoji="0" lang="ko-KR" altLang="en-US" sz="14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체" panose="020B0609000101010101" pitchFamily="49" charset="-127"/>
                    <a:ea typeface="굴림체" panose="020B0609000101010101" pitchFamily="49" charset="-127"/>
                  </a:rPr>
                  <a:t>성테이블</a:t>
                </a:r>
                <a:endParaRPr kumimoji="0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굴림체" panose="020B0609000101010101" pitchFamily="49" charset="-127"/>
                  <a:ea typeface="굴림체" panose="020B0609000101010101" pitchFamily="49" charset="-127"/>
                </a:endParaRPr>
              </a:p>
            </p:txBody>
          </p:sp>
          <p:cxnSp>
            <p:nvCxnSpPr>
              <p:cNvPr id="243" name="AutoShape 112"/>
              <p:cNvCxnSpPr>
                <a:cxnSpLocks noChangeShapeType="1"/>
                <a:stCxn id="269" idx="3"/>
                <a:endCxn id="252" idx="1"/>
              </p:cNvCxnSpPr>
              <p:nvPr/>
            </p:nvCxnSpPr>
            <p:spPr bwMode="auto">
              <a:xfrm flipV="1">
                <a:off x="3504" y="3024"/>
                <a:ext cx="1006" cy="288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4" name="AutoShape 113"/>
              <p:cNvCxnSpPr>
                <a:cxnSpLocks noChangeShapeType="1"/>
                <a:stCxn id="232" idx="2"/>
                <a:endCxn id="233" idx="1"/>
              </p:cNvCxnSpPr>
              <p:nvPr/>
            </p:nvCxnSpPr>
            <p:spPr bwMode="auto">
              <a:xfrm>
                <a:off x="3288" y="1968"/>
                <a:ext cx="0" cy="96"/>
              </a:xfrm>
              <a:prstGeom prst="straightConnector1">
                <a:avLst/>
              </a:prstGeom>
              <a:noFill/>
              <a:ln w="9525">
                <a:solidFill>
                  <a:srgbClr val="0000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5" name="AutoShape 114"/>
              <p:cNvCxnSpPr>
                <a:cxnSpLocks noChangeShapeType="1"/>
                <a:stCxn id="231" idx="2"/>
                <a:endCxn id="234" idx="1"/>
              </p:cNvCxnSpPr>
              <p:nvPr/>
            </p:nvCxnSpPr>
            <p:spPr bwMode="auto">
              <a:xfrm>
                <a:off x="4848" y="1968"/>
                <a:ext cx="0" cy="96"/>
              </a:xfrm>
              <a:prstGeom prst="straightConnector1">
                <a:avLst/>
              </a:prstGeom>
              <a:noFill/>
              <a:ln w="9525">
                <a:solidFill>
                  <a:srgbClr val="0000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6" name="AutoShape 115"/>
              <p:cNvCxnSpPr>
                <a:cxnSpLocks noChangeShapeType="1"/>
                <a:stCxn id="230" idx="2"/>
                <a:endCxn id="232" idx="0"/>
              </p:cNvCxnSpPr>
              <p:nvPr/>
            </p:nvCxnSpPr>
            <p:spPr bwMode="auto">
              <a:xfrm flipH="1">
                <a:off x="3288" y="1536"/>
                <a:ext cx="792" cy="144"/>
              </a:xfrm>
              <a:prstGeom prst="straightConnector1">
                <a:avLst/>
              </a:prstGeom>
              <a:noFill/>
              <a:ln w="9525">
                <a:solidFill>
                  <a:srgbClr val="0000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7" name="AutoShape 116"/>
              <p:cNvCxnSpPr>
                <a:cxnSpLocks noChangeShapeType="1"/>
                <a:stCxn id="230" idx="2"/>
                <a:endCxn id="231" idx="0"/>
              </p:cNvCxnSpPr>
              <p:nvPr/>
            </p:nvCxnSpPr>
            <p:spPr bwMode="auto">
              <a:xfrm>
                <a:off x="4080" y="1536"/>
                <a:ext cx="768" cy="144"/>
              </a:xfrm>
              <a:prstGeom prst="straightConnector1">
                <a:avLst/>
              </a:prstGeom>
              <a:noFill/>
              <a:ln w="9525">
                <a:solidFill>
                  <a:srgbClr val="0000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228" name="Text Box 119"/>
            <p:cNvSpPr txBox="1">
              <a:spLocks noChangeArrowheads="1"/>
            </p:cNvSpPr>
            <p:nvPr/>
          </p:nvSpPr>
          <p:spPr bwMode="auto">
            <a:xfrm>
              <a:off x="3938" y="3696"/>
              <a:ext cx="28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굴림체" panose="020B0609000101010101" pitchFamily="49" charset="-127"/>
                  <a:ea typeface="굴림체" panose="020B0609000101010101" pitchFamily="49" charset="-127"/>
                </a:rPr>
                <a:t>(</a:t>
              </a:r>
              <a:r>
                <a:rPr kumimoji="0" lang="en-US" altLang="ko-KR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굴림체" panose="020B0609000101010101" pitchFamily="49" charset="-127"/>
                  <a:ea typeface="굴림체" panose="020B0609000101010101" pitchFamily="49" charset="-127"/>
                </a:rPr>
                <a:t>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7659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GIS</a:t>
            </a:r>
            <a:r>
              <a:rPr lang="ko-KR" altLang="en-US" dirty="0"/>
              <a:t>에서의 데이터베이스 접근 방식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공간 </a:t>
            </a:r>
            <a:r>
              <a:rPr lang="ko-KR" altLang="en-US" dirty="0" smtClean="0"/>
              <a:t>데이터베이스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D7710-9088-488D-8035-EFC1583E6112}" type="slidenum">
              <a:rPr lang="ko-KR" altLang="en-US" smtClean="0"/>
              <a:pPr/>
              <a:t>332</a:t>
            </a:fld>
            <a:endParaRPr lang="ko-KR" altLang="en-US" dirty="0"/>
          </a:p>
        </p:txBody>
      </p:sp>
      <p:grpSp>
        <p:nvGrpSpPr>
          <p:cNvPr id="127" name="Group 179"/>
          <p:cNvGrpSpPr>
            <a:grpSpLocks/>
          </p:cNvGrpSpPr>
          <p:nvPr/>
        </p:nvGrpSpPr>
        <p:grpSpPr bwMode="auto">
          <a:xfrm>
            <a:off x="508000" y="2057400"/>
            <a:ext cx="8128000" cy="4038600"/>
            <a:chOff x="320" y="1296"/>
            <a:chExt cx="5120" cy="2544"/>
          </a:xfrm>
        </p:grpSpPr>
        <p:sp>
          <p:nvSpPr>
            <p:cNvPr id="128" name="Text Box 91"/>
            <p:cNvSpPr txBox="1">
              <a:spLocks noChangeArrowheads="1"/>
            </p:cNvSpPr>
            <p:nvPr/>
          </p:nvSpPr>
          <p:spPr bwMode="auto">
            <a:xfrm>
              <a:off x="1346" y="3648"/>
              <a:ext cx="38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굴림체" panose="020B0609000101010101" pitchFamily="49" charset="-127"/>
                  <a:ea typeface="굴림체" panose="020B0609000101010101" pitchFamily="49" charset="-127"/>
                </a:rPr>
                <a:t>(</a:t>
              </a:r>
              <a:r>
                <a:rPr kumimoji="0" lang="en-US" altLang="ko-KR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굴림체" panose="020B0609000101010101" pitchFamily="49" charset="-127"/>
                  <a:ea typeface="굴림체" panose="020B0609000101010101" pitchFamily="49" charset="-127"/>
                </a:rPr>
                <a:t>c)</a:t>
              </a:r>
            </a:p>
          </p:txBody>
        </p:sp>
        <p:sp>
          <p:nvSpPr>
            <p:cNvPr id="129" name="Rectangle 27"/>
            <p:cNvSpPr>
              <a:spLocks noChangeArrowheads="1"/>
            </p:cNvSpPr>
            <p:nvPr/>
          </p:nvSpPr>
          <p:spPr bwMode="auto">
            <a:xfrm>
              <a:off x="1040" y="1296"/>
              <a:ext cx="1008" cy="168"/>
            </a:xfrm>
            <a:prstGeom prst="rect">
              <a:avLst/>
            </a:prstGeom>
            <a:solidFill>
              <a:srgbClr val="000099"/>
            </a:solidFill>
            <a:ln w="9525">
              <a:solidFill>
                <a:srgbClr val="0000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굴림체" panose="020B0609000101010101" pitchFamily="49" charset="-127"/>
                  <a:ea typeface="굴림체" panose="020B0609000101010101" pitchFamily="49" charset="-127"/>
                </a:rPr>
                <a:t>GIS </a:t>
              </a:r>
              <a:r>
                <a:rPr kumimoji="0" lang="ko-KR" altLang="en-US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굴림체" panose="020B0609000101010101" pitchFamily="49" charset="-127"/>
                  <a:ea typeface="굴림체" panose="020B0609000101010101" pitchFamily="49" charset="-127"/>
                </a:rPr>
                <a:t>프로그램</a:t>
              </a:r>
            </a:p>
          </p:txBody>
        </p:sp>
        <p:sp>
          <p:nvSpPr>
            <p:cNvPr id="130" name="Rectangle 28"/>
            <p:cNvSpPr>
              <a:spLocks noChangeArrowheads="1"/>
            </p:cNvSpPr>
            <p:nvPr/>
          </p:nvSpPr>
          <p:spPr bwMode="auto">
            <a:xfrm>
              <a:off x="1040" y="1488"/>
              <a:ext cx="1008" cy="168"/>
            </a:xfrm>
            <a:prstGeom prst="rect">
              <a:avLst/>
            </a:prstGeom>
            <a:solidFill>
              <a:srgbClr val="000099"/>
            </a:solidFill>
            <a:ln w="9525">
              <a:solidFill>
                <a:srgbClr val="0000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굴림체" panose="020B0609000101010101" pitchFamily="49" charset="-127"/>
                  <a:ea typeface="굴림체" panose="020B0609000101010101" pitchFamily="49" charset="-127"/>
                </a:rPr>
                <a:t>사용자 연계</a:t>
              </a:r>
            </a:p>
          </p:txBody>
        </p:sp>
        <p:sp>
          <p:nvSpPr>
            <p:cNvPr id="131" name="Rectangle 30"/>
            <p:cNvSpPr>
              <a:spLocks noChangeArrowheads="1"/>
            </p:cNvSpPr>
            <p:nvPr/>
          </p:nvSpPr>
          <p:spPr bwMode="auto">
            <a:xfrm>
              <a:off x="944" y="1776"/>
              <a:ext cx="1200" cy="288"/>
            </a:xfrm>
            <a:prstGeom prst="rect">
              <a:avLst/>
            </a:prstGeom>
            <a:solidFill>
              <a:srgbClr val="000099"/>
            </a:solidFill>
            <a:ln w="9525">
              <a:solidFill>
                <a:srgbClr val="0000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굴림체" panose="020B0609000101010101" pitchFamily="49" charset="-127"/>
                  <a:ea typeface="굴림체" panose="020B0609000101010101" pitchFamily="49" charset="-127"/>
                </a:rPr>
                <a:t>확장된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32" name="AutoShape 31"/>
            <p:cNvSpPr>
              <a:spLocks noChangeArrowheads="1"/>
            </p:cNvSpPr>
            <p:nvPr/>
          </p:nvSpPr>
          <p:spPr bwMode="auto">
            <a:xfrm>
              <a:off x="320" y="2400"/>
              <a:ext cx="2448" cy="1168"/>
            </a:xfrm>
            <a:prstGeom prst="can">
              <a:avLst>
                <a:gd name="adj" fmla="val 13333"/>
              </a:avLst>
            </a:prstGeom>
            <a:gradFill rotWithShape="0">
              <a:gsLst>
                <a:gs pos="0">
                  <a:srgbClr val="9999FF">
                    <a:gamma/>
                    <a:shade val="46275"/>
                    <a:invGamma/>
                  </a:srgbClr>
                </a:gs>
                <a:gs pos="50000">
                  <a:srgbClr val="9999FF"/>
                </a:gs>
                <a:gs pos="100000">
                  <a:srgbClr val="9999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rgbClr val="9999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grpSp>
          <p:nvGrpSpPr>
            <p:cNvPr id="133" name="Group 33"/>
            <p:cNvGrpSpPr>
              <a:grpSpLocks/>
            </p:cNvGrpSpPr>
            <p:nvPr/>
          </p:nvGrpSpPr>
          <p:grpSpPr bwMode="auto">
            <a:xfrm>
              <a:off x="392" y="2784"/>
              <a:ext cx="672" cy="384"/>
              <a:chOff x="816" y="3312"/>
              <a:chExt cx="672" cy="384"/>
            </a:xfrm>
          </p:grpSpPr>
          <p:grpSp>
            <p:nvGrpSpPr>
              <p:cNvPr id="234" name="Group 34"/>
              <p:cNvGrpSpPr>
                <a:grpSpLocks/>
              </p:cNvGrpSpPr>
              <p:nvPr/>
            </p:nvGrpSpPr>
            <p:grpSpPr bwMode="auto">
              <a:xfrm>
                <a:off x="912" y="3312"/>
                <a:ext cx="576" cy="288"/>
                <a:chOff x="816" y="3408"/>
                <a:chExt cx="576" cy="288"/>
              </a:xfrm>
            </p:grpSpPr>
            <p:sp>
              <p:nvSpPr>
                <p:cNvPr id="245" name="Rectangle 35"/>
                <p:cNvSpPr>
                  <a:spLocks noChangeArrowheads="1"/>
                </p:cNvSpPr>
                <p:nvPr/>
              </p:nvSpPr>
              <p:spPr bwMode="auto">
                <a:xfrm>
                  <a:off x="816" y="3408"/>
                  <a:ext cx="240" cy="96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246" name="Rectangle 36"/>
                <p:cNvSpPr>
                  <a:spLocks noChangeArrowheads="1"/>
                </p:cNvSpPr>
                <p:nvPr/>
              </p:nvSpPr>
              <p:spPr bwMode="auto">
                <a:xfrm>
                  <a:off x="816" y="3504"/>
                  <a:ext cx="240" cy="192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247" name="Rectangle 37"/>
                <p:cNvSpPr>
                  <a:spLocks noChangeArrowheads="1"/>
                </p:cNvSpPr>
                <p:nvPr/>
              </p:nvSpPr>
              <p:spPr bwMode="auto">
                <a:xfrm>
                  <a:off x="1056" y="3408"/>
                  <a:ext cx="336" cy="96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248" name="Rectangle 38"/>
                <p:cNvSpPr>
                  <a:spLocks noChangeArrowheads="1"/>
                </p:cNvSpPr>
                <p:nvPr/>
              </p:nvSpPr>
              <p:spPr bwMode="auto">
                <a:xfrm>
                  <a:off x="1056" y="3504"/>
                  <a:ext cx="336" cy="192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</p:grpSp>
          <p:grpSp>
            <p:nvGrpSpPr>
              <p:cNvPr id="235" name="Group 39"/>
              <p:cNvGrpSpPr>
                <a:grpSpLocks/>
              </p:cNvGrpSpPr>
              <p:nvPr/>
            </p:nvGrpSpPr>
            <p:grpSpPr bwMode="auto">
              <a:xfrm>
                <a:off x="864" y="3360"/>
                <a:ext cx="576" cy="288"/>
                <a:chOff x="816" y="3408"/>
                <a:chExt cx="576" cy="288"/>
              </a:xfrm>
            </p:grpSpPr>
            <p:sp>
              <p:nvSpPr>
                <p:cNvPr id="241" name="Rectangle 40"/>
                <p:cNvSpPr>
                  <a:spLocks noChangeArrowheads="1"/>
                </p:cNvSpPr>
                <p:nvPr/>
              </p:nvSpPr>
              <p:spPr bwMode="auto">
                <a:xfrm>
                  <a:off x="816" y="3408"/>
                  <a:ext cx="240" cy="96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242" name="Rectangle 41"/>
                <p:cNvSpPr>
                  <a:spLocks noChangeArrowheads="1"/>
                </p:cNvSpPr>
                <p:nvPr/>
              </p:nvSpPr>
              <p:spPr bwMode="auto">
                <a:xfrm>
                  <a:off x="816" y="3504"/>
                  <a:ext cx="240" cy="192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243" name="Rectangle 42"/>
                <p:cNvSpPr>
                  <a:spLocks noChangeArrowheads="1"/>
                </p:cNvSpPr>
                <p:nvPr/>
              </p:nvSpPr>
              <p:spPr bwMode="auto">
                <a:xfrm>
                  <a:off x="1056" y="3408"/>
                  <a:ext cx="336" cy="96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244" name="Rectangle 43"/>
                <p:cNvSpPr>
                  <a:spLocks noChangeArrowheads="1"/>
                </p:cNvSpPr>
                <p:nvPr/>
              </p:nvSpPr>
              <p:spPr bwMode="auto">
                <a:xfrm>
                  <a:off x="1056" y="3504"/>
                  <a:ext cx="336" cy="192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</p:grpSp>
          <p:grpSp>
            <p:nvGrpSpPr>
              <p:cNvPr id="236" name="Group 44"/>
              <p:cNvGrpSpPr>
                <a:grpSpLocks/>
              </p:cNvGrpSpPr>
              <p:nvPr/>
            </p:nvGrpSpPr>
            <p:grpSpPr bwMode="auto">
              <a:xfrm>
                <a:off x="816" y="3408"/>
                <a:ext cx="576" cy="288"/>
                <a:chOff x="816" y="3408"/>
                <a:chExt cx="576" cy="288"/>
              </a:xfrm>
            </p:grpSpPr>
            <p:sp>
              <p:nvSpPr>
                <p:cNvPr id="237" name="Rectangle 45"/>
                <p:cNvSpPr>
                  <a:spLocks noChangeArrowheads="1"/>
                </p:cNvSpPr>
                <p:nvPr/>
              </p:nvSpPr>
              <p:spPr bwMode="auto">
                <a:xfrm>
                  <a:off x="816" y="3408"/>
                  <a:ext cx="240" cy="96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238" name="Rectangle 46"/>
                <p:cNvSpPr>
                  <a:spLocks noChangeArrowheads="1"/>
                </p:cNvSpPr>
                <p:nvPr/>
              </p:nvSpPr>
              <p:spPr bwMode="auto">
                <a:xfrm>
                  <a:off x="816" y="3504"/>
                  <a:ext cx="240" cy="192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239" name="Rectangle 47"/>
                <p:cNvSpPr>
                  <a:spLocks noChangeArrowheads="1"/>
                </p:cNvSpPr>
                <p:nvPr/>
              </p:nvSpPr>
              <p:spPr bwMode="auto">
                <a:xfrm>
                  <a:off x="1056" y="3408"/>
                  <a:ext cx="336" cy="96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240" name="Rectangle 48"/>
                <p:cNvSpPr>
                  <a:spLocks noChangeArrowheads="1"/>
                </p:cNvSpPr>
                <p:nvPr/>
              </p:nvSpPr>
              <p:spPr bwMode="auto">
                <a:xfrm>
                  <a:off x="1056" y="3504"/>
                  <a:ext cx="336" cy="192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</p:grpSp>
        </p:grpSp>
        <p:grpSp>
          <p:nvGrpSpPr>
            <p:cNvPr id="134" name="Group 49"/>
            <p:cNvGrpSpPr>
              <a:grpSpLocks/>
            </p:cNvGrpSpPr>
            <p:nvPr/>
          </p:nvGrpSpPr>
          <p:grpSpPr bwMode="auto">
            <a:xfrm>
              <a:off x="1208" y="2776"/>
              <a:ext cx="672" cy="384"/>
              <a:chOff x="816" y="3312"/>
              <a:chExt cx="672" cy="384"/>
            </a:xfrm>
          </p:grpSpPr>
          <p:grpSp>
            <p:nvGrpSpPr>
              <p:cNvPr id="219" name="Group 50"/>
              <p:cNvGrpSpPr>
                <a:grpSpLocks/>
              </p:cNvGrpSpPr>
              <p:nvPr/>
            </p:nvGrpSpPr>
            <p:grpSpPr bwMode="auto">
              <a:xfrm>
                <a:off x="912" y="3312"/>
                <a:ext cx="576" cy="288"/>
                <a:chOff x="816" y="3408"/>
                <a:chExt cx="576" cy="288"/>
              </a:xfrm>
            </p:grpSpPr>
            <p:sp>
              <p:nvSpPr>
                <p:cNvPr id="230" name="Rectangle 51"/>
                <p:cNvSpPr>
                  <a:spLocks noChangeArrowheads="1"/>
                </p:cNvSpPr>
                <p:nvPr/>
              </p:nvSpPr>
              <p:spPr bwMode="auto">
                <a:xfrm>
                  <a:off x="816" y="3408"/>
                  <a:ext cx="240" cy="96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231" name="Rectangle 52"/>
                <p:cNvSpPr>
                  <a:spLocks noChangeArrowheads="1"/>
                </p:cNvSpPr>
                <p:nvPr/>
              </p:nvSpPr>
              <p:spPr bwMode="auto">
                <a:xfrm>
                  <a:off x="816" y="3504"/>
                  <a:ext cx="240" cy="192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232" name="Rectangle 53"/>
                <p:cNvSpPr>
                  <a:spLocks noChangeArrowheads="1"/>
                </p:cNvSpPr>
                <p:nvPr/>
              </p:nvSpPr>
              <p:spPr bwMode="auto">
                <a:xfrm>
                  <a:off x="1056" y="3408"/>
                  <a:ext cx="336" cy="96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233" name="Rectangle 54"/>
                <p:cNvSpPr>
                  <a:spLocks noChangeArrowheads="1"/>
                </p:cNvSpPr>
                <p:nvPr/>
              </p:nvSpPr>
              <p:spPr bwMode="auto">
                <a:xfrm>
                  <a:off x="1056" y="3504"/>
                  <a:ext cx="336" cy="192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</p:grpSp>
          <p:grpSp>
            <p:nvGrpSpPr>
              <p:cNvPr id="220" name="Group 55"/>
              <p:cNvGrpSpPr>
                <a:grpSpLocks/>
              </p:cNvGrpSpPr>
              <p:nvPr/>
            </p:nvGrpSpPr>
            <p:grpSpPr bwMode="auto">
              <a:xfrm>
                <a:off x="864" y="3360"/>
                <a:ext cx="576" cy="288"/>
                <a:chOff x="816" y="3408"/>
                <a:chExt cx="576" cy="288"/>
              </a:xfrm>
            </p:grpSpPr>
            <p:sp>
              <p:nvSpPr>
                <p:cNvPr id="226" name="Rectangle 56"/>
                <p:cNvSpPr>
                  <a:spLocks noChangeArrowheads="1"/>
                </p:cNvSpPr>
                <p:nvPr/>
              </p:nvSpPr>
              <p:spPr bwMode="auto">
                <a:xfrm>
                  <a:off x="816" y="3408"/>
                  <a:ext cx="240" cy="96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227" name="Rectangle 57"/>
                <p:cNvSpPr>
                  <a:spLocks noChangeArrowheads="1"/>
                </p:cNvSpPr>
                <p:nvPr/>
              </p:nvSpPr>
              <p:spPr bwMode="auto">
                <a:xfrm>
                  <a:off x="816" y="3504"/>
                  <a:ext cx="240" cy="192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228" name="Rectangle 58"/>
                <p:cNvSpPr>
                  <a:spLocks noChangeArrowheads="1"/>
                </p:cNvSpPr>
                <p:nvPr/>
              </p:nvSpPr>
              <p:spPr bwMode="auto">
                <a:xfrm>
                  <a:off x="1056" y="3408"/>
                  <a:ext cx="336" cy="96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229" name="Rectangle 59"/>
                <p:cNvSpPr>
                  <a:spLocks noChangeArrowheads="1"/>
                </p:cNvSpPr>
                <p:nvPr/>
              </p:nvSpPr>
              <p:spPr bwMode="auto">
                <a:xfrm>
                  <a:off x="1056" y="3504"/>
                  <a:ext cx="336" cy="192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</p:grpSp>
          <p:grpSp>
            <p:nvGrpSpPr>
              <p:cNvPr id="221" name="Group 60"/>
              <p:cNvGrpSpPr>
                <a:grpSpLocks/>
              </p:cNvGrpSpPr>
              <p:nvPr/>
            </p:nvGrpSpPr>
            <p:grpSpPr bwMode="auto">
              <a:xfrm>
                <a:off x="816" y="3408"/>
                <a:ext cx="576" cy="288"/>
                <a:chOff x="816" y="3408"/>
                <a:chExt cx="576" cy="288"/>
              </a:xfrm>
            </p:grpSpPr>
            <p:sp>
              <p:nvSpPr>
                <p:cNvPr id="222" name="Rectangle 61"/>
                <p:cNvSpPr>
                  <a:spLocks noChangeArrowheads="1"/>
                </p:cNvSpPr>
                <p:nvPr/>
              </p:nvSpPr>
              <p:spPr bwMode="auto">
                <a:xfrm>
                  <a:off x="816" y="3408"/>
                  <a:ext cx="240" cy="96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223" name="Rectangle 62"/>
                <p:cNvSpPr>
                  <a:spLocks noChangeArrowheads="1"/>
                </p:cNvSpPr>
                <p:nvPr/>
              </p:nvSpPr>
              <p:spPr bwMode="auto">
                <a:xfrm>
                  <a:off x="816" y="3504"/>
                  <a:ext cx="240" cy="192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224" name="Rectangle 63"/>
                <p:cNvSpPr>
                  <a:spLocks noChangeArrowheads="1"/>
                </p:cNvSpPr>
                <p:nvPr/>
              </p:nvSpPr>
              <p:spPr bwMode="auto">
                <a:xfrm>
                  <a:off x="1056" y="3408"/>
                  <a:ext cx="336" cy="96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225" name="Rectangle 64"/>
                <p:cNvSpPr>
                  <a:spLocks noChangeArrowheads="1"/>
                </p:cNvSpPr>
                <p:nvPr/>
              </p:nvSpPr>
              <p:spPr bwMode="auto">
                <a:xfrm>
                  <a:off x="1056" y="3504"/>
                  <a:ext cx="336" cy="192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</p:grpSp>
        </p:grpSp>
        <p:sp>
          <p:nvSpPr>
            <p:cNvPr id="135" name="Text Box 81"/>
            <p:cNvSpPr txBox="1">
              <a:spLocks noChangeArrowheads="1"/>
            </p:cNvSpPr>
            <p:nvPr/>
          </p:nvSpPr>
          <p:spPr bwMode="auto">
            <a:xfrm>
              <a:off x="444" y="2608"/>
              <a:ext cx="56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굴림체" panose="020B0609000101010101" pitchFamily="49" charset="-127"/>
                  <a:ea typeface="굴림체" panose="020B0609000101010101" pitchFamily="49" charset="-127"/>
                </a:rPr>
                <a:t>좌표파일</a:t>
              </a:r>
            </a:p>
          </p:txBody>
        </p:sp>
        <p:sp>
          <p:nvSpPr>
            <p:cNvPr id="136" name="Text Box 84"/>
            <p:cNvSpPr txBox="1">
              <a:spLocks noChangeArrowheads="1"/>
            </p:cNvSpPr>
            <p:nvPr/>
          </p:nvSpPr>
          <p:spPr bwMode="auto">
            <a:xfrm>
              <a:off x="1260" y="2608"/>
              <a:ext cx="56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굴림체" panose="020B0609000101010101" pitchFamily="49" charset="-127"/>
                  <a:ea typeface="굴림체" panose="020B0609000101010101" pitchFamily="49" charset="-127"/>
                </a:rPr>
                <a:t>위상파일</a:t>
              </a:r>
            </a:p>
          </p:txBody>
        </p:sp>
        <p:cxnSp>
          <p:nvCxnSpPr>
            <p:cNvPr id="137" name="AutoShape 87"/>
            <p:cNvCxnSpPr>
              <a:cxnSpLocks noChangeShapeType="1"/>
              <a:stCxn id="131" idx="2"/>
              <a:endCxn id="132" idx="1"/>
            </p:cNvCxnSpPr>
            <p:nvPr/>
          </p:nvCxnSpPr>
          <p:spPr bwMode="auto">
            <a:xfrm>
              <a:off x="1544" y="2064"/>
              <a:ext cx="0" cy="336"/>
            </a:xfrm>
            <a:prstGeom prst="straightConnector1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8" name="AutoShape 89"/>
            <p:cNvCxnSpPr>
              <a:cxnSpLocks noChangeShapeType="1"/>
              <a:stCxn id="130" idx="2"/>
              <a:endCxn id="131" idx="0"/>
            </p:cNvCxnSpPr>
            <p:nvPr/>
          </p:nvCxnSpPr>
          <p:spPr bwMode="auto">
            <a:xfrm>
              <a:off x="1544" y="1656"/>
              <a:ext cx="0" cy="120"/>
            </a:xfrm>
            <a:prstGeom prst="straightConnector1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39" name="Group 93"/>
            <p:cNvGrpSpPr>
              <a:grpSpLocks/>
            </p:cNvGrpSpPr>
            <p:nvPr/>
          </p:nvGrpSpPr>
          <p:grpSpPr bwMode="auto">
            <a:xfrm>
              <a:off x="2024" y="2776"/>
              <a:ext cx="672" cy="384"/>
              <a:chOff x="816" y="3312"/>
              <a:chExt cx="672" cy="384"/>
            </a:xfrm>
          </p:grpSpPr>
          <p:grpSp>
            <p:nvGrpSpPr>
              <p:cNvPr id="204" name="Group 94"/>
              <p:cNvGrpSpPr>
                <a:grpSpLocks/>
              </p:cNvGrpSpPr>
              <p:nvPr/>
            </p:nvGrpSpPr>
            <p:grpSpPr bwMode="auto">
              <a:xfrm>
                <a:off x="912" y="3312"/>
                <a:ext cx="576" cy="288"/>
                <a:chOff x="816" y="3408"/>
                <a:chExt cx="576" cy="288"/>
              </a:xfrm>
            </p:grpSpPr>
            <p:sp>
              <p:nvSpPr>
                <p:cNvPr id="215" name="Rectangle 95"/>
                <p:cNvSpPr>
                  <a:spLocks noChangeArrowheads="1"/>
                </p:cNvSpPr>
                <p:nvPr/>
              </p:nvSpPr>
              <p:spPr bwMode="auto">
                <a:xfrm>
                  <a:off x="816" y="3408"/>
                  <a:ext cx="240" cy="96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216" name="Rectangle 96"/>
                <p:cNvSpPr>
                  <a:spLocks noChangeArrowheads="1"/>
                </p:cNvSpPr>
                <p:nvPr/>
              </p:nvSpPr>
              <p:spPr bwMode="auto">
                <a:xfrm>
                  <a:off x="816" y="3504"/>
                  <a:ext cx="240" cy="192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217" name="Rectangle 97"/>
                <p:cNvSpPr>
                  <a:spLocks noChangeArrowheads="1"/>
                </p:cNvSpPr>
                <p:nvPr/>
              </p:nvSpPr>
              <p:spPr bwMode="auto">
                <a:xfrm>
                  <a:off x="1056" y="3408"/>
                  <a:ext cx="336" cy="96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218" name="Rectangle 98"/>
                <p:cNvSpPr>
                  <a:spLocks noChangeArrowheads="1"/>
                </p:cNvSpPr>
                <p:nvPr/>
              </p:nvSpPr>
              <p:spPr bwMode="auto">
                <a:xfrm>
                  <a:off x="1056" y="3504"/>
                  <a:ext cx="336" cy="192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</p:grpSp>
          <p:grpSp>
            <p:nvGrpSpPr>
              <p:cNvPr id="205" name="Group 99"/>
              <p:cNvGrpSpPr>
                <a:grpSpLocks/>
              </p:cNvGrpSpPr>
              <p:nvPr/>
            </p:nvGrpSpPr>
            <p:grpSpPr bwMode="auto">
              <a:xfrm>
                <a:off x="864" y="3360"/>
                <a:ext cx="576" cy="288"/>
                <a:chOff x="816" y="3408"/>
                <a:chExt cx="576" cy="288"/>
              </a:xfrm>
            </p:grpSpPr>
            <p:sp>
              <p:nvSpPr>
                <p:cNvPr id="211" name="Rectangle 100"/>
                <p:cNvSpPr>
                  <a:spLocks noChangeArrowheads="1"/>
                </p:cNvSpPr>
                <p:nvPr/>
              </p:nvSpPr>
              <p:spPr bwMode="auto">
                <a:xfrm>
                  <a:off x="816" y="3408"/>
                  <a:ext cx="240" cy="96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212" name="Rectangle 101"/>
                <p:cNvSpPr>
                  <a:spLocks noChangeArrowheads="1"/>
                </p:cNvSpPr>
                <p:nvPr/>
              </p:nvSpPr>
              <p:spPr bwMode="auto">
                <a:xfrm>
                  <a:off x="816" y="3504"/>
                  <a:ext cx="240" cy="192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213" name="Rectangle 102"/>
                <p:cNvSpPr>
                  <a:spLocks noChangeArrowheads="1"/>
                </p:cNvSpPr>
                <p:nvPr/>
              </p:nvSpPr>
              <p:spPr bwMode="auto">
                <a:xfrm>
                  <a:off x="1056" y="3408"/>
                  <a:ext cx="336" cy="96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214" name="Rectangle 103"/>
                <p:cNvSpPr>
                  <a:spLocks noChangeArrowheads="1"/>
                </p:cNvSpPr>
                <p:nvPr/>
              </p:nvSpPr>
              <p:spPr bwMode="auto">
                <a:xfrm>
                  <a:off x="1056" y="3504"/>
                  <a:ext cx="336" cy="192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</p:grpSp>
          <p:grpSp>
            <p:nvGrpSpPr>
              <p:cNvPr id="206" name="Group 104"/>
              <p:cNvGrpSpPr>
                <a:grpSpLocks/>
              </p:cNvGrpSpPr>
              <p:nvPr/>
            </p:nvGrpSpPr>
            <p:grpSpPr bwMode="auto">
              <a:xfrm>
                <a:off x="816" y="3408"/>
                <a:ext cx="576" cy="288"/>
                <a:chOff x="816" y="3408"/>
                <a:chExt cx="576" cy="288"/>
              </a:xfrm>
            </p:grpSpPr>
            <p:sp>
              <p:nvSpPr>
                <p:cNvPr id="207" name="Rectangle 105"/>
                <p:cNvSpPr>
                  <a:spLocks noChangeArrowheads="1"/>
                </p:cNvSpPr>
                <p:nvPr/>
              </p:nvSpPr>
              <p:spPr bwMode="auto">
                <a:xfrm>
                  <a:off x="816" y="3408"/>
                  <a:ext cx="240" cy="96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208" name="Rectangle 106"/>
                <p:cNvSpPr>
                  <a:spLocks noChangeArrowheads="1"/>
                </p:cNvSpPr>
                <p:nvPr/>
              </p:nvSpPr>
              <p:spPr bwMode="auto">
                <a:xfrm>
                  <a:off x="816" y="3504"/>
                  <a:ext cx="240" cy="192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209" name="Rectangle 107"/>
                <p:cNvSpPr>
                  <a:spLocks noChangeArrowheads="1"/>
                </p:cNvSpPr>
                <p:nvPr/>
              </p:nvSpPr>
              <p:spPr bwMode="auto">
                <a:xfrm>
                  <a:off x="1056" y="3408"/>
                  <a:ext cx="336" cy="96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210" name="Rectangle 108"/>
                <p:cNvSpPr>
                  <a:spLocks noChangeArrowheads="1"/>
                </p:cNvSpPr>
                <p:nvPr/>
              </p:nvSpPr>
              <p:spPr bwMode="auto">
                <a:xfrm>
                  <a:off x="1056" y="3504"/>
                  <a:ext cx="336" cy="192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</p:grpSp>
        </p:grpSp>
        <p:sp>
          <p:nvSpPr>
            <p:cNvPr id="140" name="Text Box 109"/>
            <p:cNvSpPr txBox="1">
              <a:spLocks noChangeArrowheads="1"/>
            </p:cNvSpPr>
            <p:nvPr/>
          </p:nvSpPr>
          <p:spPr bwMode="auto">
            <a:xfrm>
              <a:off x="2020" y="2608"/>
              <a:ext cx="67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굴림체" panose="020B0609000101010101" pitchFamily="49" charset="-127"/>
                  <a:ea typeface="굴림체" panose="020B0609000101010101" pitchFamily="49" charset="-127"/>
                </a:rPr>
                <a:t>속성테이블</a:t>
              </a:r>
            </a:p>
          </p:txBody>
        </p:sp>
        <p:sp>
          <p:nvSpPr>
            <p:cNvPr id="141" name="Rectangle 110"/>
            <p:cNvSpPr>
              <a:spLocks noChangeArrowheads="1"/>
            </p:cNvSpPr>
            <p:nvPr/>
          </p:nvSpPr>
          <p:spPr bwMode="auto">
            <a:xfrm>
              <a:off x="1200" y="1968"/>
              <a:ext cx="720" cy="192"/>
            </a:xfrm>
            <a:prstGeom prst="rect">
              <a:avLst/>
            </a:prstGeom>
            <a:solidFill>
              <a:srgbClr val="000099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굴림체" panose="020B0609000101010101" pitchFamily="49" charset="-127"/>
                  <a:ea typeface="굴림체" panose="020B0609000101010101" pitchFamily="49" charset="-127"/>
                </a:rPr>
                <a:t>상용 </a:t>
              </a:r>
              <a:r>
                <a:rPr kumimoji="0" lang="en-US" altLang="ko-KR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굴림체" panose="020B0609000101010101" pitchFamily="49" charset="-127"/>
                  <a:ea typeface="굴림체" panose="020B0609000101010101" pitchFamily="49" charset="-127"/>
                </a:rPr>
                <a:t>DBMS</a:t>
              </a:r>
            </a:p>
          </p:txBody>
        </p:sp>
        <p:cxnSp>
          <p:nvCxnSpPr>
            <p:cNvPr id="142" name="AutoShape 111"/>
            <p:cNvCxnSpPr>
              <a:cxnSpLocks noChangeShapeType="1"/>
              <a:stCxn id="238" idx="2"/>
              <a:endCxn id="223" idx="2"/>
            </p:cNvCxnSpPr>
            <p:nvPr/>
          </p:nvCxnSpPr>
          <p:spPr bwMode="auto">
            <a:xfrm rot="5400000" flipH="1" flipV="1">
              <a:off x="916" y="2756"/>
              <a:ext cx="8" cy="816"/>
            </a:xfrm>
            <a:prstGeom prst="bentConnector3">
              <a:avLst>
                <a:gd name="adj1" fmla="val -1800000"/>
              </a:avLst>
            </a:prstGeom>
            <a:noFill/>
            <a:ln w="15875">
              <a:solidFill>
                <a:srgbClr val="FFFFFF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3" name="AutoShape 112"/>
            <p:cNvCxnSpPr>
              <a:cxnSpLocks noChangeShapeType="1"/>
              <a:stCxn id="223" idx="2"/>
              <a:endCxn id="208" idx="2"/>
            </p:cNvCxnSpPr>
            <p:nvPr/>
          </p:nvCxnSpPr>
          <p:spPr bwMode="auto">
            <a:xfrm rot="16200000" flipH="1">
              <a:off x="1735" y="2753"/>
              <a:ext cx="1" cy="816"/>
            </a:xfrm>
            <a:prstGeom prst="bentConnector3">
              <a:avLst>
                <a:gd name="adj1" fmla="val 15099995"/>
              </a:avLst>
            </a:prstGeom>
            <a:noFill/>
            <a:ln w="15875">
              <a:solidFill>
                <a:srgbClr val="FFFFFF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4" name="Text Box 116"/>
            <p:cNvSpPr txBox="1">
              <a:spLocks noChangeArrowheads="1"/>
            </p:cNvSpPr>
            <p:nvPr/>
          </p:nvSpPr>
          <p:spPr bwMode="auto">
            <a:xfrm>
              <a:off x="4018" y="3648"/>
              <a:ext cx="38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굴림체" panose="020B0609000101010101" pitchFamily="49" charset="-127"/>
                  <a:ea typeface="굴림체" panose="020B0609000101010101" pitchFamily="49" charset="-127"/>
                </a:rPr>
                <a:t>(</a:t>
              </a:r>
              <a:r>
                <a:rPr kumimoji="0" lang="en-US" altLang="ko-KR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굴림체" panose="020B0609000101010101" pitchFamily="49" charset="-127"/>
                  <a:ea typeface="굴림체" panose="020B0609000101010101" pitchFamily="49" charset="-127"/>
                </a:rPr>
                <a:t>d)</a:t>
              </a:r>
            </a:p>
          </p:txBody>
        </p:sp>
        <p:sp>
          <p:nvSpPr>
            <p:cNvPr id="145" name="Rectangle 118"/>
            <p:cNvSpPr>
              <a:spLocks noChangeArrowheads="1"/>
            </p:cNvSpPr>
            <p:nvPr/>
          </p:nvSpPr>
          <p:spPr bwMode="auto">
            <a:xfrm>
              <a:off x="3712" y="1296"/>
              <a:ext cx="1008" cy="168"/>
            </a:xfrm>
            <a:prstGeom prst="rect">
              <a:avLst/>
            </a:prstGeom>
            <a:solidFill>
              <a:srgbClr val="000099"/>
            </a:solidFill>
            <a:ln w="9525">
              <a:solidFill>
                <a:srgbClr val="0000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굴림체" panose="020B0609000101010101" pitchFamily="49" charset="-127"/>
                  <a:ea typeface="굴림체" panose="020B0609000101010101" pitchFamily="49" charset="-127"/>
                </a:rPr>
                <a:t>GIS </a:t>
              </a:r>
              <a:r>
                <a:rPr kumimoji="0" lang="ko-KR" altLang="en-US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굴림체" panose="020B0609000101010101" pitchFamily="49" charset="-127"/>
                  <a:ea typeface="굴림체" panose="020B0609000101010101" pitchFamily="49" charset="-127"/>
                </a:rPr>
                <a:t>프로그램</a:t>
              </a:r>
            </a:p>
          </p:txBody>
        </p:sp>
        <p:sp>
          <p:nvSpPr>
            <p:cNvPr id="146" name="Rectangle 119"/>
            <p:cNvSpPr>
              <a:spLocks noChangeArrowheads="1"/>
            </p:cNvSpPr>
            <p:nvPr/>
          </p:nvSpPr>
          <p:spPr bwMode="auto">
            <a:xfrm>
              <a:off x="3712" y="1488"/>
              <a:ext cx="1008" cy="168"/>
            </a:xfrm>
            <a:prstGeom prst="rect">
              <a:avLst/>
            </a:prstGeom>
            <a:solidFill>
              <a:srgbClr val="000099"/>
            </a:solidFill>
            <a:ln w="9525">
              <a:solidFill>
                <a:srgbClr val="0000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굴림체" panose="020B0609000101010101" pitchFamily="49" charset="-127"/>
                  <a:ea typeface="굴림체" panose="020B0609000101010101" pitchFamily="49" charset="-127"/>
                </a:rPr>
                <a:t>사용자 연계</a:t>
              </a:r>
            </a:p>
          </p:txBody>
        </p:sp>
        <p:sp>
          <p:nvSpPr>
            <p:cNvPr id="147" name="Rectangle 120"/>
            <p:cNvSpPr>
              <a:spLocks noChangeArrowheads="1"/>
            </p:cNvSpPr>
            <p:nvPr/>
          </p:nvSpPr>
          <p:spPr bwMode="auto">
            <a:xfrm>
              <a:off x="3616" y="1776"/>
              <a:ext cx="1200" cy="288"/>
            </a:xfrm>
            <a:prstGeom prst="rect">
              <a:avLst/>
            </a:prstGeom>
            <a:solidFill>
              <a:srgbClr val="000099"/>
            </a:solidFill>
            <a:ln w="9525">
              <a:solidFill>
                <a:srgbClr val="0000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굴림체" panose="020B0609000101010101" pitchFamily="49" charset="-127"/>
                  <a:ea typeface="굴림체" panose="020B0609000101010101" pitchFamily="49" charset="-127"/>
                </a:rPr>
                <a:t>사용자를 위하여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굴림체" panose="020B0609000101010101" pitchFamily="49" charset="-127"/>
                  <a:ea typeface="굴림체" panose="020B0609000101010101" pitchFamily="49" charset="-127"/>
                </a:rPr>
                <a:t>개발된 </a:t>
              </a:r>
              <a:r>
                <a:rPr kumimoji="0" lang="en-US" altLang="ko-KR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굴림체" panose="020B0609000101010101" pitchFamily="49" charset="-127"/>
                  <a:ea typeface="굴림체" panose="020B0609000101010101" pitchFamily="49" charset="-127"/>
                </a:rPr>
                <a:t>DBMS</a:t>
              </a:r>
              <a:endParaRPr kumimoji="0" lang="ko-KR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48" name="AutoShape 121"/>
            <p:cNvSpPr>
              <a:spLocks noChangeArrowheads="1"/>
            </p:cNvSpPr>
            <p:nvPr/>
          </p:nvSpPr>
          <p:spPr bwMode="auto">
            <a:xfrm>
              <a:off x="2992" y="2400"/>
              <a:ext cx="2448" cy="1168"/>
            </a:xfrm>
            <a:prstGeom prst="can">
              <a:avLst>
                <a:gd name="adj" fmla="val 13333"/>
              </a:avLst>
            </a:prstGeom>
            <a:gradFill rotWithShape="0">
              <a:gsLst>
                <a:gs pos="0">
                  <a:srgbClr val="9999FF">
                    <a:gamma/>
                    <a:shade val="46275"/>
                    <a:invGamma/>
                  </a:srgbClr>
                </a:gs>
                <a:gs pos="50000">
                  <a:srgbClr val="9999FF"/>
                </a:gs>
                <a:gs pos="100000">
                  <a:srgbClr val="9999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rgbClr val="9999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grpSp>
          <p:nvGrpSpPr>
            <p:cNvPr id="149" name="Group 122"/>
            <p:cNvGrpSpPr>
              <a:grpSpLocks/>
            </p:cNvGrpSpPr>
            <p:nvPr/>
          </p:nvGrpSpPr>
          <p:grpSpPr bwMode="auto">
            <a:xfrm>
              <a:off x="3064" y="2784"/>
              <a:ext cx="672" cy="384"/>
              <a:chOff x="816" y="3312"/>
              <a:chExt cx="672" cy="384"/>
            </a:xfrm>
          </p:grpSpPr>
          <p:grpSp>
            <p:nvGrpSpPr>
              <p:cNvPr id="189" name="Group 123"/>
              <p:cNvGrpSpPr>
                <a:grpSpLocks/>
              </p:cNvGrpSpPr>
              <p:nvPr/>
            </p:nvGrpSpPr>
            <p:grpSpPr bwMode="auto">
              <a:xfrm>
                <a:off x="912" y="3312"/>
                <a:ext cx="576" cy="288"/>
                <a:chOff x="816" y="3408"/>
                <a:chExt cx="576" cy="288"/>
              </a:xfrm>
            </p:grpSpPr>
            <p:sp>
              <p:nvSpPr>
                <p:cNvPr id="200" name="Rectangle 124"/>
                <p:cNvSpPr>
                  <a:spLocks noChangeArrowheads="1"/>
                </p:cNvSpPr>
                <p:nvPr/>
              </p:nvSpPr>
              <p:spPr bwMode="auto">
                <a:xfrm>
                  <a:off x="816" y="3408"/>
                  <a:ext cx="240" cy="96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201" name="Rectangle 125"/>
                <p:cNvSpPr>
                  <a:spLocks noChangeArrowheads="1"/>
                </p:cNvSpPr>
                <p:nvPr/>
              </p:nvSpPr>
              <p:spPr bwMode="auto">
                <a:xfrm>
                  <a:off x="816" y="3504"/>
                  <a:ext cx="240" cy="192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202" name="Rectangle 126"/>
                <p:cNvSpPr>
                  <a:spLocks noChangeArrowheads="1"/>
                </p:cNvSpPr>
                <p:nvPr/>
              </p:nvSpPr>
              <p:spPr bwMode="auto">
                <a:xfrm>
                  <a:off x="1056" y="3408"/>
                  <a:ext cx="336" cy="96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203" name="Rectangle 127"/>
                <p:cNvSpPr>
                  <a:spLocks noChangeArrowheads="1"/>
                </p:cNvSpPr>
                <p:nvPr/>
              </p:nvSpPr>
              <p:spPr bwMode="auto">
                <a:xfrm>
                  <a:off x="1056" y="3504"/>
                  <a:ext cx="336" cy="192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</p:grpSp>
          <p:grpSp>
            <p:nvGrpSpPr>
              <p:cNvPr id="190" name="Group 128"/>
              <p:cNvGrpSpPr>
                <a:grpSpLocks/>
              </p:cNvGrpSpPr>
              <p:nvPr/>
            </p:nvGrpSpPr>
            <p:grpSpPr bwMode="auto">
              <a:xfrm>
                <a:off x="864" y="3360"/>
                <a:ext cx="576" cy="288"/>
                <a:chOff x="816" y="3408"/>
                <a:chExt cx="576" cy="288"/>
              </a:xfrm>
            </p:grpSpPr>
            <p:sp>
              <p:nvSpPr>
                <p:cNvPr id="196" name="Rectangle 129"/>
                <p:cNvSpPr>
                  <a:spLocks noChangeArrowheads="1"/>
                </p:cNvSpPr>
                <p:nvPr/>
              </p:nvSpPr>
              <p:spPr bwMode="auto">
                <a:xfrm>
                  <a:off x="816" y="3408"/>
                  <a:ext cx="240" cy="96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97" name="Rectangle 130"/>
                <p:cNvSpPr>
                  <a:spLocks noChangeArrowheads="1"/>
                </p:cNvSpPr>
                <p:nvPr/>
              </p:nvSpPr>
              <p:spPr bwMode="auto">
                <a:xfrm>
                  <a:off x="816" y="3504"/>
                  <a:ext cx="240" cy="192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98" name="Rectangle 131"/>
                <p:cNvSpPr>
                  <a:spLocks noChangeArrowheads="1"/>
                </p:cNvSpPr>
                <p:nvPr/>
              </p:nvSpPr>
              <p:spPr bwMode="auto">
                <a:xfrm>
                  <a:off x="1056" y="3408"/>
                  <a:ext cx="336" cy="96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99" name="Rectangle 132"/>
                <p:cNvSpPr>
                  <a:spLocks noChangeArrowheads="1"/>
                </p:cNvSpPr>
                <p:nvPr/>
              </p:nvSpPr>
              <p:spPr bwMode="auto">
                <a:xfrm>
                  <a:off x="1056" y="3504"/>
                  <a:ext cx="336" cy="192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</p:grpSp>
          <p:grpSp>
            <p:nvGrpSpPr>
              <p:cNvPr id="191" name="Group 133"/>
              <p:cNvGrpSpPr>
                <a:grpSpLocks/>
              </p:cNvGrpSpPr>
              <p:nvPr/>
            </p:nvGrpSpPr>
            <p:grpSpPr bwMode="auto">
              <a:xfrm>
                <a:off x="816" y="3408"/>
                <a:ext cx="576" cy="288"/>
                <a:chOff x="816" y="3408"/>
                <a:chExt cx="576" cy="288"/>
              </a:xfrm>
            </p:grpSpPr>
            <p:sp>
              <p:nvSpPr>
                <p:cNvPr id="192" name="Rectangle 134"/>
                <p:cNvSpPr>
                  <a:spLocks noChangeArrowheads="1"/>
                </p:cNvSpPr>
                <p:nvPr/>
              </p:nvSpPr>
              <p:spPr bwMode="auto">
                <a:xfrm>
                  <a:off x="816" y="3408"/>
                  <a:ext cx="240" cy="96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93" name="Rectangle 135"/>
                <p:cNvSpPr>
                  <a:spLocks noChangeArrowheads="1"/>
                </p:cNvSpPr>
                <p:nvPr/>
              </p:nvSpPr>
              <p:spPr bwMode="auto">
                <a:xfrm>
                  <a:off x="816" y="3504"/>
                  <a:ext cx="240" cy="192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94" name="Rectangle 136"/>
                <p:cNvSpPr>
                  <a:spLocks noChangeArrowheads="1"/>
                </p:cNvSpPr>
                <p:nvPr/>
              </p:nvSpPr>
              <p:spPr bwMode="auto">
                <a:xfrm>
                  <a:off x="1056" y="3408"/>
                  <a:ext cx="336" cy="96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95" name="Rectangle 137"/>
                <p:cNvSpPr>
                  <a:spLocks noChangeArrowheads="1"/>
                </p:cNvSpPr>
                <p:nvPr/>
              </p:nvSpPr>
              <p:spPr bwMode="auto">
                <a:xfrm>
                  <a:off x="1056" y="3504"/>
                  <a:ext cx="336" cy="192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</p:grpSp>
        </p:grpSp>
        <p:grpSp>
          <p:nvGrpSpPr>
            <p:cNvPr id="150" name="Group 138"/>
            <p:cNvGrpSpPr>
              <a:grpSpLocks/>
            </p:cNvGrpSpPr>
            <p:nvPr/>
          </p:nvGrpSpPr>
          <p:grpSpPr bwMode="auto">
            <a:xfrm>
              <a:off x="3880" y="2776"/>
              <a:ext cx="672" cy="384"/>
              <a:chOff x="816" y="3312"/>
              <a:chExt cx="672" cy="384"/>
            </a:xfrm>
          </p:grpSpPr>
          <p:grpSp>
            <p:nvGrpSpPr>
              <p:cNvPr id="174" name="Group 139"/>
              <p:cNvGrpSpPr>
                <a:grpSpLocks/>
              </p:cNvGrpSpPr>
              <p:nvPr/>
            </p:nvGrpSpPr>
            <p:grpSpPr bwMode="auto">
              <a:xfrm>
                <a:off x="912" y="3312"/>
                <a:ext cx="576" cy="288"/>
                <a:chOff x="816" y="3408"/>
                <a:chExt cx="576" cy="288"/>
              </a:xfrm>
            </p:grpSpPr>
            <p:sp>
              <p:nvSpPr>
                <p:cNvPr id="185" name="Rectangle 140"/>
                <p:cNvSpPr>
                  <a:spLocks noChangeArrowheads="1"/>
                </p:cNvSpPr>
                <p:nvPr/>
              </p:nvSpPr>
              <p:spPr bwMode="auto">
                <a:xfrm>
                  <a:off x="816" y="3408"/>
                  <a:ext cx="240" cy="96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86" name="Rectangle 141"/>
                <p:cNvSpPr>
                  <a:spLocks noChangeArrowheads="1"/>
                </p:cNvSpPr>
                <p:nvPr/>
              </p:nvSpPr>
              <p:spPr bwMode="auto">
                <a:xfrm>
                  <a:off x="816" y="3504"/>
                  <a:ext cx="240" cy="192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87" name="Rectangle 142"/>
                <p:cNvSpPr>
                  <a:spLocks noChangeArrowheads="1"/>
                </p:cNvSpPr>
                <p:nvPr/>
              </p:nvSpPr>
              <p:spPr bwMode="auto">
                <a:xfrm>
                  <a:off x="1056" y="3408"/>
                  <a:ext cx="336" cy="96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88" name="Rectangle 143"/>
                <p:cNvSpPr>
                  <a:spLocks noChangeArrowheads="1"/>
                </p:cNvSpPr>
                <p:nvPr/>
              </p:nvSpPr>
              <p:spPr bwMode="auto">
                <a:xfrm>
                  <a:off x="1056" y="3504"/>
                  <a:ext cx="336" cy="192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</p:grpSp>
          <p:grpSp>
            <p:nvGrpSpPr>
              <p:cNvPr id="175" name="Group 144"/>
              <p:cNvGrpSpPr>
                <a:grpSpLocks/>
              </p:cNvGrpSpPr>
              <p:nvPr/>
            </p:nvGrpSpPr>
            <p:grpSpPr bwMode="auto">
              <a:xfrm>
                <a:off x="864" y="3360"/>
                <a:ext cx="576" cy="288"/>
                <a:chOff x="816" y="3408"/>
                <a:chExt cx="576" cy="288"/>
              </a:xfrm>
            </p:grpSpPr>
            <p:sp>
              <p:nvSpPr>
                <p:cNvPr id="181" name="Rectangle 145"/>
                <p:cNvSpPr>
                  <a:spLocks noChangeArrowheads="1"/>
                </p:cNvSpPr>
                <p:nvPr/>
              </p:nvSpPr>
              <p:spPr bwMode="auto">
                <a:xfrm>
                  <a:off x="816" y="3408"/>
                  <a:ext cx="240" cy="96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82" name="Rectangle 146"/>
                <p:cNvSpPr>
                  <a:spLocks noChangeArrowheads="1"/>
                </p:cNvSpPr>
                <p:nvPr/>
              </p:nvSpPr>
              <p:spPr bwMode="auto">
                <a:xfrm>
                  <a:off x="816" y="3504"/>
                  <a:ext cx="240" cy="192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83" name="Rectangle 147"/>
                <p:cNvSpPr>
                  <a:spLocks noChangeArrowheads="1"/>
                </p:cNvSpPr>
                <p:nvPr/>
              </p:nvSpPr>
              <p:spPr bwMode="auto">
                <a:xfrm>
                  <a:off x="1056" y="3408"/>
                  <a:ext cx="336" cy="96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84" name="Rectangle 148"/>
                <p:cNvSpPr>
                  <a:spLocks noChangeArrowheads="1"/>
                </p:cNvSpPr>
                <p:nvPr/>
              </p:nvSpPr>
              <p:spPr bwMode="auto">
                <a:xfrm>
                  <a:off x="1056" y="3504"/>
                  <a:ext cx="336" cy="192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</p:grpSp>
          <p:grpSp>
            <p:nvGrpSpPr>
              <p:cNvPr id="176" name="Group 149"/>
              <p:cNvGrpSpPr>
                <a:grpSpLocks/>
              </p:cNvGrpSpPr>
              <p:nvPr/>
            </p:nvGrpSpPr>
            <p:grpSpPr bwMode="auto">
              <a:xfrm>
                <a:off x="816" y="3408"/>
                <a:ext cx="576" cy="288"/>
                <a:chOff x="816" y="3408"/>
                <a:chExt cx="576" cy="288"/>
              </a:xfrm>
            </p:grpSpPr>
            <p:sp>
              <p:nvSpPr>
                <p:cNvPr id="177" name="Rectangle 150"/>
                <p:cNvSpPr>
                  <a:spLocks noChangeArrowheads="1"/>
                </p:cNvSpPr>
                <p:nvPr/>
              </p:nvSpPr>
              <p:spPr bwMode="auto">
                <a:xfrm>
                  <a:off x="816" y="3408"/>
                  <a:ext cx="240" cy="96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78" name="Rectangle 151"/>
                <p:cNvSpPr>
                  <a:spLocks noChangeArrowheads="1"/>
                </p:cNvSpPr>
                <p:nvPr/>
              </p:nvSpPr>
              <p:spPr bwMode="auto">
                <a:xfrm>
                  <a:off x="816" y="3504"/>
                  <a:ext cx="240" cy="192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79" name="Rectangle 152"/>
                <p:cNvSpPr>
                  <a:spLocks noChangeArrowheads="1"/>
                </p:cNvSpPr>
                <p:nvPr/>
              </p:nvSpPr>
              <p:spPr bwMode="auto">
                <a:xfrm>
                  <a:off x="1056" y="3408"/>
                  <a:ext cx="336" cy="96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80" name="Rectangle 153"/>
                <p:cNvSpPr>
                  <a:spLocks noChangeArrowheads="1"/>
                </p:cNvSpPr>
                <p:nvPr/>
              </p:nvSpPr>
              <p:spPr bwMode="auto">
                <a:xfrm>
                  <a:off x="1056" y="3504"/>
                  <a:ext cx="336" cy="192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</p:grpSp>
        </p:grpSp>
        <p:sp>
          <p:nvSpPr>
            <p:cNvPr id="151" name="Text Box 154"/>
            <p:cNvSpPr txBox="1">
              <a:spLocks noChangeArrowheads="1"/>
            </p:cNvSpPr>
            <p:nvPr/>
          </p:nvSpPr>
          <p:spPr bwMode="auto">
            <a:xfrm>
              <a:off x="3116" y="2608"/>
              <a:ext cx="56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굴림체" panose="020B0609000101010101" pitchFamily="49" charset="-127"/>
                  <a:ea typeface="굴림체" panose="020B0609000101010101" pitchFamily="49" charset="-127"/>
                </a:rPr>
                <a:t>좌표파일</a:t>
              </a:r>
            </a:p>
          </p:txBody>
        </p:sp>
        <p:sp>
          <p:nvSpPr>
            <p:cNvPr id="152" name="Text Box 155"/>
            <p:cNvSpPr txBox="1">
              <a:spLocks noChangeArrowheads="1"/>
            </p:cNvSpPr>
            <p:nvPr/>
          </p:nvSpPr>
          <p:spPr bwMode="auto">
            <a:xfrm>
              <a:off x="3932" y="2608"/>
              <a:ext cx="56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굴림체" panose="020B0609000101010101" pitchFamily="49" charset="-127"/>
                  <a:ea typeface="굴림체" panose="020B0609000101010101" pitchFamily="49" charset="-127"/>
                </a:rPr>
                <a:t>위상파일</a:t>
              </a:r>
            </a:p>
          </p:txBody>
        </p:sp>
        <p:cxnSp>
          <p:nvCxnSpPr>
            <p:cNvPr id="153" name="AutoShape 156"/>
            <p:cNvCxnSpPr>
              <a:cxnSpLocks noChangeShapeType="1"/>
              <a:stCxn id="147" idx="2"/>
              <a:endCxn id="148" idx="1"/>
            </p:cNvCxnSpPr>
            <p:nvPr/>
          </p:nvCxnSpPr>
          <p:spPr bwMode="auto">
            <a:xfrm>
              <a:off x="4216" y="2064"/>
              <a:ext cx="0" cy="336"/>
            </a:xfrm>
            <a:prstGeom prst="straightConnector1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4" name="AutoShape 157"/>
            <p:cNvCxnSpPr>
              <a:cxnSpLocks noChangeShapeType="1"/>
              <a:stCxn id="146" idx="2"/>
              <a:endCxn id="147" idx="0"/>
            </p:cNvCxnSpPr>
            <p:nvPr/>
          </p:nvCxnSpPr>
          <p:spPr bwMode="auto">
            <a:xfrm>
              <a:off x="4216" y="1656"/>
              <a:ext cx="0" cy="120"/>
            </a:xfrm>
            <a:prstGeom prst="straightConnector1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55" name="Group 158"/>
            <p:cNvGrpSpPr>
              <a:grpSpLocks/>
            </p:cNvGrpSpPr>
            <p:nvPr/>
          </p:nvGrpSpPr>
          <p:grpSpPr bwMode="auto">
            <a:xfrm>
              <a:off x="4696" y="2776"/>
              <a:ext cx="672" cy="384"/>
              <a:chOff x="816" y="3312"/>
              <a:chExt cx="672" cy="384"/>
            </a:xfrm>
          </p:grpSpPr>
          <p:grpSp>
            <p:nvGrpSpPr>
              <p:cNvPr id="159" name="Group 159"/>
              <p:cNvGrpSpPr>
                <a:grpSpLocks/>
              </p:cNvGrpSpPr>
              <p:nvPr/>
            </p:nvGrpSpPr>
            <p:grpSpPr bwMode="auto">
              <a:xfrm>
                <a:off x="912" y="3312"/>
                <a:ext cx="576" cy="288"/>
                <a:chOff x="816" y="3408"/>
                <a:chExt cx="576" cy="288"/>
              </a:xfrm>
            </p:grpSpPr>
            <p:sp>
              <p:nvSpPr>
                <p:cNvPr id="170" name="Rectangle 160"/>
                <p:cNvSpPr>
                  <a:spLocks noChangeArrowheads="1"/>
                </p:cNvSpPr>
                <p:nvPr/>
              </p:nvSpPr>
              <p:spPr bwMode="auto">
                <a:xfrm>
                  <a:off x="816" y="3408"/>
                  <a:ext cx="240" cy="96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71" name="Rectangle 161"/>
                <p:cNvSpPr>
                  <a:spLocks noChangeArrowheads="1"/>
                </p:cNvSpPr>
                <p:nvPr/>
              </p:nvSpPr>
              <p:spPr bwMode="auto">
                <a:xfrm>
                  <a:off x="816" y="3504"/>
                  <a:ext cx="240" cy="192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72" name="Rectangle 162"/>
                <p:cNvSpPr>
                  <a:spLocks noChangeArrowheads="1"/>
                </p:cNvSpPr>
                <p:nvPr/>
              </p:nvSpPr>
              <p:spPr bwMode="auto">
                <a:xfrm>
                  <a:off x="1056" y="3408"/>
                  <a:ext cx="336" cy="96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73" name="Rectangle 163"/>
                <p:cNvSpPr>
                  <a:spLocks noChangeArrowheads="1"/>
                </p:cNvSpPr>
                <p:nvPr/>
              </p:nvSpPr>
              <p:spPr bwMode="auto">
                <a:xfrm>
                  <a:off x="1056" y="3504"/>
                  <a:ext cx="336" cy="192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</p:grpSp>
          <p:grpSp>
            <p:nvGrpSpPr>
              <p:cNvPr id="160" name="Group 164"/>
              <p:cNvGrpSpPr>
                <a:grpSpLocks/>
              </p:cNvGrpSpPr>
              <p:nvPr/>
            </p:nvGrpSpPr>
            <p:grpSpPr bwMode="auto">
              <a:xfrm>
                <a:off x="864" y="3360"/>
                <a:ext cx="576" cy="288"/>
                <a:chOff x="816" y="3408"/>
                <a:chExt cx="576" cy="288"/>
              </a:xfrm>
            </p:grpSpPr>
            <p:sp>
              <p:nvSpPr>
                <p:cNvPr id="166" name="Rectangle 165"/>
                <p:cNvSpPr>
                  <a:spLocks noChangeArrowheads="1"/>
                </p:cNvSpPr>
                <p:nvPr/>
              </p:nvSpPr>
              <p:spPr bwMode="auto">
                <a:xfrm>
                  <a:off x="816" y="3408"/>
                  <a:ext cx="240" cy="96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67" name="Rectangle 166"/>
                <p:cNvSpPr>
                  <a:spLocks noChangeArrowheads="1"/>
                </p:cNvSpPr>
                <p:nvPr/>
              </p:nvSpPr>
              <p:spPr bwMode="auto">
                <a:xfrm>
                  <a:off x="816" y="3504"/>
                  <a:ext cx="240" cy="192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68" name="Rectangle 167"/>
                <p:cNvSpPr>
                  <a:spLocks noChangeArrowheads="1"/>
                </p:cNvSpPr>
                <p:nvPr/>
              </p:nvSpPr>
              <p:spPr bwMode="auto">
                <a:xfrm>
                  <a:off x="1056" y="3408"/>
                  <a:ext cx="336" cy="96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69" name="Rectangle 168"/>
                <p:cNvSpPr>
                  <a:spLocks noChangeArrowheads="1"/>
                </p:cNvSpPr>
                <p:nvPr/>
              </p:nvSpPr>
              <p:spPr bwMode="auto">
                <a:xfrm>
                  <a:off x="1056" y="3504"/>
                  <a:ext cx="336" cy="192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</p:grpSp>
          <p:grpSp>
            <p:nvGrpSpPr>
              <p:cNvPr id="161" name="Group 169"/>
              <p:cNvGrpSpPr>
                <a:grpSpLocks/>
              </p:cNvGrpSpPr>
              <p:nvPr/>
            </p:nvGrpSpPr>
            <p:grpSpPr bwMode="auto">
              <a:xfrm>
                <a:off x="816" y="3408"/>
                <a:ext cx="576" cy="288"/>
                <a:chOff x="816" y="3408"/>
                <a:chExt cx="576" cy="288"/>
              </a:xfrm>
            </p:grpSpPr>
            <p:sp>
              <p:nvSpPr>
                <p:cNvPr id="162" name="Rectangle 170"/>
                <p:cNvSpPr>
                  <a:spLocks noChangeArrowheads="1"/>
                </p:cNvSpPr>
                <p:nvPr/>
              </p:nvSpPr>
              <p:spPr bwMode="auto">
                <a:xfrm>
                  <a:off x="816" y="3408"/>
                  <a:ext cx="240" cy="96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63" name="Rectangle 171"/>
                <p:cNvSpPr>
                  <a:spLocks noChangeArrowheads="1"/>
                </p:cNvSpPr>
                <p:nvPr/>
              </p:nvSpPr>
              <p:spPr bwMode="auto">
                <a:xfrm>
                  <a:off x="816" y="3504"/>
                  <a:ext cx="240" cy="192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64" name="Rectangle 172"/>
                <p:cNvSpPr>
                  <a:spLocks noChangeArrowheads="1"/>
                </p:cNvSpPr>
                <p:nvPr/>
              </p:nvSpPr>
              <p:spPr bwMode="auto">
                <a:xfrm>
                  <a:off x="1056" y="3408"/>
                  <a:ext cx="336" cy="96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65" name="Rectangle 173"/>
                <p:cNvSpPr>
                  <a:spLocks noChangeArrowheads="1"/>
                </p:cNvSpPr>
                <p:nvPr/>
              </p:nvSpPr>
              <p:spPr bwMode="auto">
                <a:xfrm>
                  <a:off x="1056" y="3504"/>
                  <a:ext cx="336" cy="192"/>
                </a:xfrm>
                <a:prstGeom prst="rect">
                  <a:avLst/>
                </a:prstGeom>
                <a:solidFill>
                  <a:srgbClr val="9999FF"/>
                </a:solidFill>
                <a:ln w="9525">
                  <a:solidFill>
                    <a:srgbClr val="0000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60000"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</p:grpSp>
        </p:grpSp>
        <p:sp>
          <p:nvSpPr>
            <p:cNvPr id="156" name="Text Box 174"/>
            <p:cNvSpPr txBox="1">
              <a:spLocks noChangeArrowheads="1"/>
            </p:cNvSpPr>
            <p:nvPr/>
          </p:nvSpPr>
          <p:spPr bwMode="auto">
            <a:xfrm>
              <a:off x="4692" y="2608"/>
              <a:ext cx="67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굴림체" panose="020B0609000101010101" pitchFamily="49" charset="-127"/>
                  <a:ea typeface="굴림체" panose="020B0609000101010101" pitchFamily="49" charset="-127"/>
                </a:rPr>
                <a:t>속성테이블</a:t>
              </a:r>
            </a:p>
          </p:txBody>
        </p:sp>
        <p:cxnSp>
          <p:nvCxnSpPr>
            <p:cNvPr id="157" name="AutoShape 176"/>
            <p:cNvCxnSpPr>
              <a:cxnSpLocks noChangeShapeType="1"/>
              <a:stCxn id="193" idx="2"/>
              <a:endCxn id="178" idx="2"/>
            </p:cNvCxnSpPr>
            <p:nvPr/>
          </p:nvCxnSpPr>
          <p:spPr bwMode="auto">
            <a:xfrm rot="5400000" flipH="1" flipV="1">
              <a:off x="3588" y="2756"/>
              <a:ext cx="8" cy="816"/>
            </a:xfrm>
            <a:prstGeom prst="bentConnector3">
              <a:avLst>
                <a:gd name="adj1" fmla="val -1800000"/>
              </a:avLst>
            </a:prstGeom>
            <a:noFill/>
            <a:ln w="15875">
              <a:solidFill>
                <a:srgbClr val="FFFFFF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8" name="AutoShape 177"/>
            <p:cNvCxnSpPr>
              <a:cxnSpLocks noChangeShapeType="1"/>
              <a:stCxn id="178" idx="2"/>
              <a:endCxn id="163" idx="2"/>
            </p:cNvCxnSpPr>
            <p:nvPr/>
          </p:nvCxnSpPr>
          <p:spPr bwMode="auto">
            <a:xfrm rot="16200000" flipH="1">
              <a:off x="4407" y="2753"/>
              <a:ext cx="1" cy="816"/>
            </a:xfrm>
            <a:prstGeom prst="bentConnector3">
              <a:avLst>
                <a:gd name="adj1" fmla="val 15099995"/>
              </a:avLst>
            </a:prstGeom>
            <a:noFill/>
            <a:ln w="15875">
              <a:solidFill>
                <a:srgbClr val="FFFFFF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993745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정보로의 변환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어떻게 하면 종이 도면을 정보화할까</a:t>
            </a:r>
            <a:r>
              <a:rPr lang="en-US" altLang="ko-KR" dirty="0" smtClean="0"/>
              <a:t>?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공간정보의 취득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D7710-9088-488D-8035-EFC1583E6112}" type="slidenum">
              <a:rPr lang="ko-KR" altLang="en-US" smtClean="0"/>
              <a:pPr/>
              <a:t>312</a:t>
            </a:fld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0" y="6419646"/>
            <a:ext cx="62122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/>
              <a:t>그림 </a:t>
            </a:r>
            <a:r>
              <a:rPr lang="en-US" altLang="ko-KR" sz="1000" dirty="0" smtClean="0"/>
              <a:t>: </a:t>
            </a:r>
            <a:r>
              <a:rPr lang="en-US" altLang="ko-KR" sz="1000" dirty="0" smtClean="0">
                <a:hlinkClick r:id="rId2"/>
              </a:rPr>
              <a:t>http</a:t>
            </a:r>
            <a:r>
              <a:rPr lang="en-US" altLang="ko-KR" sz="1000" dirty="0">
                <a:hlinkClick r:id="rId2"/>
              </a:rPr>
              <a:t>://</a:t>
            </a:r>
            <a:r>
              <a:rPr lang="en-US" altLang="ko-KR" sz="1000" dirty="0" smtClean="0">
                <a:hlinkClick r:id="rId2"/>
              </a:rPr>
              <a:t>www.v3wall.com/wallpaper/1920_1080/1008/1920_1080_20100802103301351154.jpg</a:t>
            </a:r>
            <a:endParaRPr lang="en-US" altLang="ko-KR" sz="1000" dirty="0" smtClean="0"/>
          </a:p>
          <a:p>
            <a:r>
              <a:rPr lang="en-US" altLang="ko-KR" sz="1000" dirty="0" smtClean="0"/>
              <a:t>CAD </a:t>
            </a:r>
            <a:r>
              <a:rPr lang="ko-KR" altLang="en-US" sz="1000" dirty="0" smtClean="0"/>
              <a:t>그림</a:t>
            </a:r>
            <a:r>
              <a:rPr lang="en-US" altLang="ko-KR" sz="1000" dirty="0" smtClean="0"/>
              <a:t> : </a:t>
            </a:r>
            <a:r>
              <a:rPr lang="en-US" altLang="ko-KR" sz="1000" dirty="0" smtClean="0">
                <a:hlinkClick r:id="rId3"/>
              </a:rPr>
              <a:t>https</a:t>
            </a:r>
            <a:r>
              <a:rPr lang="en-US" altLang="ko-KR" sz="1000" dirty="0">
                <a:hlinkClick r:id="rId3"/>
              </a:rPr>
              <a:t>://</a:t>
            </a:r>
            <a:r>
              <a:rPr lang="en-US" altLang="ko-KR" sz="1000" dirty="0" smtClean="0">
                <a:hlinkClick r:id="rId3"/>
              </a:rPr>
              <a:t>en.wikipedia.org/wiki/Autodesk</a:t>
            </a:r>
            <a:r>
              <a:rPr lang="en-US" altLang="ko-KR" sz="1000" dirty="0" smtClean="0"/>
              <a:t> </a:t>
            </a:r>
          </a:p>
        </p:txBody>
      </p:sp>
      <p:pic>
        <p:nvPicPr>
          <p:cNvPr id="1026" name="Picture 2" descr="http://www.v3wall.com/wallpaper/1920_1080/1008/1920_1080_201008021033013511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237" y="1916090"/>
            <a:ext cx="5488768" cy="308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오른쪽 화살표 11"/>
          <p:cNvSpPr/>
          <p:nvPr/>
        </p:nvSpPr>
        <p:spPr>
          <a:xfrm rot="1047259">
            <a:off x="4621233" y="3761464"/>
            <a:ext cx="461913" cy="7352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cad wiki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26" y="3603626"/>
            <a:ext cx="3810000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338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현지측량을 통한 </a:t>
            </a:r>
            <a:r>
              <a:rPr lang="ko-KR" altLang="en-US" dirty="0" smtClean="0"/>
              <a:t>취득</a:t>
            </a:r>
            <a:r>
              <a:rPr lang="en-US" altLang="ko-KR" dirty="0" smtClean="0"/>
              <a:t> : GPS</a:t>
            </a:r>
          </a:p>
          <a:p>
            <a:pPr lvl="1"/>
            <a:r>
              <a:rPr lang="en-US" altLang="ko-KR" dirty="0"/>
              <a:t> GPS(Global Positioning </a:t>
            </a:r>
            <a:r>
              <a:rPr lang="en-US" altLang="ko-KR" dirty="0" smtClean="0"/>
              <a:t>System)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미국의 </a:t>
            </a:r>
            <a:r>
              <a:rPr lang="ko-KR" altLang="en-US" dirty="0" err="1" smtClean="0"/>
              <a:t>범지구위성항법시스템의</a:t>
            </a:r>
            <a:r>
              <a:rPr lang="ko-KR" altLang="en-US" dirty="0" smtClean="0"/>
              <a:t> 고유명사</a:t>
            </a:r>
            <a:r>
              <a:rPr lang="en-US" altLang="ko-KR" dirty="0" smtClean="0"/>
              <a:t>. </a:t>
            </a:r>
            <a:r>
              <a:rPr lang="ko-KR" altLang="en-US" dirty="0"/>
              <a:t>미국 국방부에서 개발되었으며 공식 명칭은 </a:t>
            </a:r>
            <a:r>
              <a:rPr lang="en-US" altLang="ko-KR" dirty="0"/>
              <a:t>NAVSTAR </a:t>
            </a:r>
            <a:r>
              <a:rPr lang="en-US" altLang="ko-KR" dirty="0" smtClean="0"/>
              <a:t>GPS</a:t>
            </a:r>
          </a:p>
          <a:p>
            <a:pPr lvl="3"/>
            <a:r>
              <a:rPr lang="ko-KR" altLang="en-US" dirty="0" smtClean="0"/>
              <a:t>러시아 </a:t>
            </a:r>
            <a:r>
              <a:rPr lang="en-US" altLang="ko-KR" dirty="0" smtClean="0"/>
              <a:t>: </a:t>
            </a:r>
            <a:r>
              <a:rPr lang="en-US" altLang="ko-KR" dirty="0" smtClean="0"/>
              <a:t>GLONASS, </a:t>
            </a:r>
            <a:r>
              <a:rPr lang="ko-KR" altLang="en-US" dirty="0" smtClean="0"/>
              <a:t>중국</a:t>
            </a:r>
            <a:r>
              <a:rPr lang="en-US" altLang="ko-KR" dirty="0" smtClean="0"/>
              <a:t>: Baidu, </a:t>
            </a:r>
            <a:r>
              <a:rPr lang="ko-KR" altLang="en-US" dirty="0" smtClean="0"/>
              <a:t>유럽</a:t>
            </a:r>
            <a:r>
              <a:rPr lang="en-US" altLang="ko-KR" dirty="0" smtClean="0"/>
              <a:t>: Galileo, …</a:t>
            </a:r>
            <a:endParaRPr lang="en-US" altLang="ko-KR" dirty="0"/>
          </a:p>
          <a:p>
            <a:pPr lvl="3"/>
            <a:endParaRPr lang="en-US" altLang="ko-KR" dirty="0" smtClean="0"/>
          </a:p>
          <a:p>
            <a:pPr lvl="2"/>
            <a:r>
              <a:rPr lang="ko-KR" altLang="en-US" dirty="0" smtClean="0"/>
              <a:t>무기 </a:t>
            </a:r>
            <a:r>
              <a:rPr lang="ko-KR" altLang="en-US" dirty="0"/>
              <a:t>유도</a:t>
            </a:r>
            <a:r>
              <a:rPr lang="en-US" altLang="ko-KR" dirty="0"/>
              <a:t>, </a:t>
            </a:r>
            <a:r>
              <a:rPr lang="ko-KR" altLang="en-US" dirty="0"/>
              <a:t>항법</a:t>
            </a:r>
            <a:r>
              <a:rPr lang="en-US" altLang="ko-KR" dirty="0"/>
              <a:t>, </a:t>
            </a:r>
            <a:r>
              <a:rPr lang="ko-KR" altLang="en-US" dirty="0"/>
              <a:t>측량</a:t>
            </a:r>
            <a:r>
              <a:rPr lang="en-US" altLang="ko-KR" dirty="0"/>
              <a:t>, </a:t>
            </a:r>
            <a:r>
              <a:rPr lang="ko-KR" altLang="en-US" dirty="0"/>
              <a:t>지도제작</a:t>
            </a:r>
            <a:r>
              <a:rPr lang="en-US" altLang="ko-KR" dirty="0"/>
              <a:t>, </a:t>
            </a:r>
            <a:r>
              <a:rPr lang="ko-KR" altLang="en-US" dirty="0"/>
              <a:t>측지</a:t>
            </a:r>
            <a:r>
              <a:rPr lang="en-US" altLang="ko-KR" dirty="0"/>
              <a:t>, </a:t>
            </a:r>
            <a:r>
              <a:rPr lang="ko-KR" altLang="en-US" dirty="0"/>
              <a:t>시각동기 등의 군용 및 민간용 목적으로 </a:t>
            </a:r>
            <a:r>
              <a:rPr lang="ko-KR" altLang="en-US" dirty="0" smtClean="0"/>
              <a:t>사용</a:t>
            </a:r>
            <a:endParaRPr lang="en-US" altLang="ko-KR" dirty="0" smtClean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공간정보의 취득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D7710-9088-488D-8035-EFC1583E6112}" type="slidenum">
              <a:rPr lang="ko-KR" altLang="en-US" smtClean="0"/>
              <a:pPr/>
              <a:t>313</a:t>
            </a:fld>
            <a:endParaRPr lang="ko-KR" altLang="en-US" dirty="0"/>
          </a:p>
        </p:txBody>
      </p:sp>
      <p:pic>
        <p:nvPicPr>
          <p:cNvPr id="2053" name="Picture 5" descr="https://upload.wikimedia.org/wikipedia/commons/9/9c/ConstellationGPS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909" y="3903091"/>
            <a:ext cx="3436038" cy="274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0" y="6488668"/>
            <a:ext cx="19575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/>
              <a:t>https://ko.wikipedia.org/wiki/GPS</a:t>
            </a:r>
          </a:p>
        </p:txBody>
      </p:sp>
    </p:spTree>
    <p:extLst>
      <p:ext uri="{BB962C8B-B14F-4D97-AF65-F5344CB8AC3E}">
        <p14:creationId xmlns:p14="http://schemas.microsoft.com/office/powerpoint/2010/main" val="2805191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항공사진을 이용한 취득</a:t>
            </a:r>
          </a:p>
          <a:p>
            <a:pPr lvl="1"/>
            <a:r>
              <a:rPr lang="ko-KR" altLang="en-US" dirty="0" smtClean="0"/>
              <a:t>항공사진의 </a:t>
            </a:r>
            <a:r>
              <a:rPr lang="ko-KR" altLang="en-US" dirty="0"/>
              <a:t>판독을 통한 속성정보의 취득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임상도</a:t>
            </a:r>
            <a:r>
              <a:rPr lang="en-US" altLang="ko-KR" dirty="0"/>
              <a:t>, </a:t>
            </a:r>
            <a:r>
              <a:rPr lang="ko-KR" altLang="en-US" dirty="0"/>
              <a:t>지질도</a:t>
            </a:r>
            <a:r>
              <a:rPr lang="en-US" altLang="ko-KR" dirty="0"/>
              <a:t>, </a:t>
            </a:r>
            <a:r>
              <a:rPr lang="ko-KR" altLang="en-US" dirty="0" smtClean="0"/>
              <a:t>토지이용도 등의 </a:t>
            </a:r>
            <a:r>
              <a:rPr lang="ko-KR" altLang="en-US" dirty="0"/>
              <a:t>각종 주제도 제작</a:t>
            </a:r>
          </a:p>
          <a:p>
            <a:pPr lvl="1"/>
            <a:r>
              <a:rPr lang="ko-KR" altLang="en-US" dirty="0" smtClean="0"/>
              <a:t>지형도 </a:t>
            </a:r>
            <a:r>
              <a:rPr lang="ko-KR" altLang="en-US" dirty="0"/>
              <a:t>제작</a:t>
            </a:r>
          </a:p>
          <a:p>
            <a:pPr lvl="1"/>
            <a:r>
              <a:rPr lang="ko-KR" altLang="en-US" dirty="0" smtClean="0"/>
              <a:t>스캐닝을 </a:t>
            </a:r>
            <a:r>
              <a:rPr lang="ko-KR" altLang="en-US" dirty="0"/>
              <a:t>통한 공간 데이터의 보조적 자료로 활용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주제도 </a:t>
            </a:r>
            <a:r>
              <a:rPr lang="ko-KR" altLang="en-US" dirty="0"/>
              <a:t>제작의 절차</a:t>
            </a:r>
          </a:p>
          <a:p>
            <a:pPr lvl="1"/>
            <a:r>
              <a:rPr lang="ko-KR" altLang="en-US" dirty="0" smtClean="0"/>
              <a:t>기복변위 </a:t>
            </a:r>
            <a:r>
              <a:rPr lang="ko-KR" altLang="en-US" dirty="0"/>
              <a:t>제거를 통한 정사투영 영상의 제작</a:t>
            </a:r>
          </a:p>
          <a:p>
            <a:pPr lvl="1"/>
            <a:r>
              <a:rPr lang="ko-KR" altLang="en-US" dirty="0" err="1" smtClean="0"/>
              <a:t>디지타이징</a:t>
            </a:r>
            <a:r>
              <a:rPr lang="en-US" altLang="ko-KR" dirty="0"/>
              <a:t>, </a:t>
            </a:r>
            <a:r>
              <a:rPr lang="ko-KR" altLang="en-US" dirty="0"/>
              <a:t>자동 추출 기법 등의 영상 처리 기술을 이용하여 </a:t>
            </a:r>
            <a:r>
              <a:rPr lang="ko-KR" altLang="en-US" dirty="0" smtClean="0"/>
              <a:t>수치지도의 갱신 </a:t>
            </a:r>
            <a:r>
              <a:rPr lang="ko-KR" altLang="en-US" dirty="0"/>
              <a:t>및 수정을 수행할 수 있음</a:t>
            </a:r>
          </a:p>
          <a:p>
            <a:pPr lvl="1"/>
            <a:r>
              <a:rPr lang="ko-KR" altLang="en-US" dirty="0" smtClean="0"/>
              <a:t>대축척의 </a:t>
            </a:r>
            <a:r>
              <a:rPr lang="ko-KR" altLang="en-US" dirty="0"/>
              <a:t>정보 획득에 적합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공간정보의 취득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D7710-9088-488D-8035-EFC1583E6112}" type="slidenum">
              <a:rPr lang="ko-KR" altLang="en-US" smtClean="0"/>
              <a:pPr/>
              <a:t>314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6323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항공사진을 이용한 취득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공간정보의 취득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D7710-9088-488D-8035-EFC1583E6112}" type="slidenum">
              <a:rPr lang="ko-KR" altLang="en-US" smtClean="0"/>
              <a:pPr/>
              <a:t>315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61" y="1614009"/>
            <a:ext cx="8362066" cy="47423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649651"/>
            <a:ext cx="29562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출처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충북대 토목공학과 최재완 교수님 강의자료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11244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위성영상을 이용한 취득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공간정보의 취득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D7710-9088-488D-8035-EFC1583E6112}" type="slidenum">
              <a:rPr lang="ko-KR" altLang="en-US" smtClean="0"/>
              <a:pPr/>
              <a:t>316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00" y="1725105"/>
            <a:ext cx="8626788" cy="47275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649651"/>
            <a:ext cx="29562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출처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충북대 토목공학과 최재완 교수님 강의자료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16196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위성영상을 이용한 </a:t>
            </a:r>
            <a:r>
              <a:rPr lang="ko-KR" altLang="en-US" dirty="0" smtClean="0"/>
              <a:t>취득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같은 장소 다른 두 영상의 예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공간정보의 취득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D7710-9088-488D-8035-EFC1583E6112}" type="slidenum">
              <a:rPr lang="ko-KR" altLang="en-US" smtClean="0"/>
              <a:pPr/>
              <a:t>317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277" y="2224726"/>
            <a:ext cx="6997845" cy="42302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649651"/>
            <a:ext cx="29562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출처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충북대 토목공학과 최재완 교수님 강의자료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88497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위성영상의 처리 과정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공간정보의 취득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D7710-9088-488D-8035-EFC1583E6112}" type="slidenum">
              <a:rPr lang="ko-KR" altLang="en-US" smtClean="0"/>
              <a:pPr/>
              <a:t>318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02" y="1752558"/>
            <a:ext cx="8435384" cy="46037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649651"/>
            <a:ext cx="29562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출처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충북대 토목공학과 최재완 교수님 강의자료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66980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2378</TotalTime>
  <Words>614</Words>
  <Application>Microsoft Office PowerPoint</Application>
  <PresentationFormat>화면 슬라이드 쇼(4:3)</PresentationFormat>
  <Paragraphs>173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굴림</vt:lpstr>
      <vt:lpstr>굴림체</vt:lpstr>
      <vt:lpstr>맑은 고딕</vt:lpstr>
      <vt:lpstr>Arial</vt:lpstr>
      <vt:lpstr>Calibri</vt:lpstr>
      <vt:lpstr>Calibri Light</vt:lpstr>
      <vt:lpstr>Segoe UI Light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kwnam</dc:creator>
  <cp:lastModifiedBy>김민수</cp:lastModifiedBy>
  <cp:revision>149</cp:revision>
  <cp:lastPrinted>2017-02-01T13:25:37Z</cp:lastPrinted>
  <dcterms:created xsi:type="dcterms:W3CDTF">2016-03-23T02:14:12Z</dcterms:created>
  <dcterms:modified xsi:type="dcterms:W3CDTF">2017-11-08T00:58:26Z</dcterms:modified>
</cp:coreProperties>
</file>